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2" r:id="rId2"/>
    <p:sldId id="293" r:id="rId3"/>
    <p:sldId id="294" r:id="rId4"/>
    <p:sldId id="295" r:id="rId5"/>
    <p:sldId id="296" r:id="rId6"/>
    <p:sldId id="297" r:id="rId7"/>
    <p:sldId id="298" r:id="rId8"/>
    <p:sldId id="299" r:id="rId9"/>
    <p:sldId id="300" r:id="rId10"/>
    <p:sldId id="302" r:id="rId11"/>
    <p:sldId id="301" r:id="rId12"/>
    <p:sldId id="275" r:id="rId13"/>
    <p:sldId id="303" r:id="rId14"/>
    <p:sldId id="282" r:id="rId15"/>
    <p:sldId id="279" r:id="rId16"/>
    <p:sldId id="278" r:id="rId17"/>
    <p:sldId id="277" r:id="rId18"/>
    <p:sldId id="290" r:id="rId19"/>
    <p:sldId id="286" r:id="rId2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CBE"/>
    <a:srgbClr val="999999"/>
    <a:srgbClr val="1961AC"/>
    <a:srgbClr val="3163B8"/>
    <a:srgbClr val="A0A0A0"/>
    <a:srgbClr val="1A60AB"/>
    <a:srgbClr val="969696"/>
    <a:srgbClr val="788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039"/>
    <p:restoredTop sz="94712"/>
  </p:normalViewPr>
  <p:slideViewPr>
    <p:cSldViewPr>
      <p:cViewPr>
        <p:scale>
          <a:sx n="77" d="100"/>
          <a:sy n="77" d="100"/>
        </p:scale>
        <p:origin x="1160" y="7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8" d="100"/>
          <a:sy n="98" d="100"/>
        </p:scale>
        <p:origin x="-26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00699-F170-47EF-8601-8ACFF448602A}" type="datetimeFigureOut">
              <a:rPr lang="de-DE" smtClean="0"/>
              <a:t>26.07.17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4F2A7C-E896-4C15-99D8-2B5BC94A4F36}" type="slidenum">
              <a:rPr lang="de-DE" smtClean="0"/>
              <a:t>‹Nr.›</a:t>
            </a:fld>
            <a:endParaRPr lang="de-DE"/>
          </a:p>
        </p:txBody>
      </p:sp>
    </p:spTree>
    <p:extLst>
      <p:ext uri="{BB962C8B-B14F-4D97-AF65-F5344CB8AC3E}">
        <p14:creationId xmlns:p14="http://schemas.microsoft.com/office/powerpoint/2010/main" val="87110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err="1" smtClean="0">
                <a:solidFill>
                  <a:schemeClr val="tx1"/>
                </a:solidFill>
                <a:effectLst/>
                <a:latin typeface="+mn-lt"/>
                <a:ea typeface="+mn-ea"/>
                <a:cs typeface="+mn-cs"/>
              </a:rPr>
              <a:t>From</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Driving</a:t>
            </a:r>
            <a:r>
              <a:rPr lang="de-DE" sz="1200" kern="1200" dirty="0" smtClean="0">
                <a:solidFill>
                  <a:schemeClr val="tx1"/>
                </a:solidFill>
                <a:effectLst/>
                <a:latin typeface="+mn-lt"/>
                <a:ea typeface="+mn-ea"/>
                <a:cs typeface="+mn-cs"/>
              </a:rPr>
              <a:t> Simulation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Virtual Reality </a:t>
            </a:r>
            <a:endParaRPr lang="de-DE" dirty="0" smtClean="0"/>
          </a:p>
          <a:p>
            <a:endParaRPr lang="de-DE" dirty="0" smtClean="0"/>
          </a:p>
          <a:p>
            <a:r>
              <a:rPr lang="sk-SK"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Examining usability of a virtual reality driving simulator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A HMD BASED VIRTUAL REALITY DRIVING SIMULATOR </a:t>
            </a:r>
            <a:endParaRPr lang="en-US" dirty="0" smtClean="0"/>
          </a:p>
          <a:p>
            <a:endParaRPr lang="de-DE" dirty="0" smtClean="0"/>
          </a:p>
          <a:p>
            <a:r>
              <a:rPr lang="de-DE" sz="1200" kern="1200" dirty="0" err="1" smtClean="0">
                <a:solidFill>
                  <a:schemeClr val="tx1"/>
                </a:solidFill>
                <a:latin typeface="+mn-lt"/>
                <a:ea typeface="+mn-ea"/>
                <a:cs typeface="+mn-cs"/>
              </a:rPr>
              <a:t>Divided</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attention</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and</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driving</a:t>
            </a:r>
            <a:r>
              <a:rPr lang="de-DE" sz="1200" kern="1200" dirty="0" smtClean="0">
                <a:solidFill>
                  <a:schemeClr val="tx1"/>
                </a:solidFill>
                <a:latin typeface="+mn-lt"/>
                <a:ea typeface="+mn-ea"/>
                <a:cs typeface="+mn-cs"/>
              </a:rPr>
              <a:t>: a </a:t>
            </a:r>
            <a:r>
              <a:rPr lang="de-DE" sz="1200" kern="1200" dirty="0" err="1" smtClean="0">
                <a:solidFill>
                  <a:schemeClr val="tx1"/>
                </a:solidFill>
                <a:latin typeface="+mn-lt"/>
                <a:ea typeface="+mn-ea"/>
                <a:cs typeface="+mn-cs"/>
              </a:rPr>
              <a:t>pilot</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study</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using</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virtual</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reality</a:t>
            </a:r>
            <a:r>
              <a:rPr lang="de-DE" sz="1200" kern="1200" dirty="0" smtClean="0">
                <a:solidFill>
                  <a:schemeClr val="tx1"/>
                </a:solidFill>
                <a:latin typeface="+mn-lt"/>
                <a:ea typeface="+mn-ea"/>
                <a:cs typeface="+mn-cs"/>
              </a:rPr>
              <a:t> </a:t>
            </a:r>
            <a:r>
              <a:rPr lang="de-DE" sz="1200" kern="1200" dirty="0" err="1" smtClean="0">
                <a:solidFill>
                  <a:schemeClr val="tx1"/>
                </a:solidFill>
                <a:latin typeface="+mn-lt"/>
                <a:ea typeface="+mn-ea"/>
                <a:cs typeface="+mn-cs"/>
              </a:rPr>
              <a:t>technology</a:t>
            </a:r>
            <a:r>
              <a:rPr lang="de-DE" sz="1200" kern="1200" dirty="0" smtClean="0">
                <a:solidFill>
                  <a:schemeClr val="tx1"/>
                </a:solidFill>
                <a:latin typeface="+mn-lt"/>
                <a:ea typeface="+mn-ea"/>
                <a:cs typeface="+mn-cs"/>
              </a:rPr>
              <a:t>.</a:t>
            </a:r>
          </a:p>
          <a:p>
            <a:endParaRPr lang="de-D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DRIVING SIMULATION FOR VIRTUAL TESTING AND PERCEPTION STUDIES </a:t>
            </a:r>
            <a:endParaRPr lang="de-DE" dirty="0" smtClean="0"/>
          </a:p>
          <a:p>
            <a:endParaRPr lang="de-DE" dirty="0"/>
          </a:p>
        </p:txBody>
      </p:sp>
      <p:sp>
        <p:nvSpPr>
          <p:cNvPr id="4" name="Foliennummernplatzhalter 3"/>
          <p:cNvSpPr>
            <a:spLocks noGrp="1"/>
          </p:cNvSpPr>
          <p:nvPr>
            <p:ph type="sldNum" sz="quarter" idx="10"/>
          </p:nvPr>
        </p:nvSpPr>
        <p:spPr/>
        <p:txBody>
          <a:bodyPr/>
          <a:lstStyle/>
          <a:p>
            <a:fld id="{6F4F2A7C-E896-4C15-99D8-2B5BC94A4F36}" type="slidenum">
              <a:rPr lang="de-DE" smtClean="0"/>
              <a:t>10</a:t>
            </a:fld>
            <a:endParaRPr lang="de-DE"/>
          </a:p>
        </p:txBody>
      </p:sp>
    </p:spTree>
    <p:extLst>
      <p:ext uri="{BB962C8B-B14F-4D97-AF65-F5344CB8AC3E}">
        <p14:creationId xmlns:p14="http://schemas.microsoft.com/office/powerpoint/2010/main" val="164509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51520" y="2708920"/>
            <a:ext cx="8640960" cy="1440160"/>
          </a:xfrm>
        </p:spPr>
        <p:txBody>
          <a:bodyPr anchor="b" anchorCtr="0"/>
          <a:lstStyle>
            <a:lvl1pPr>
              <a:defRPr>
                <a:solidFill>
                  <a:schemeClr val="tx2"/>
                </a:solidFill>
              </a:defRPr>
            </a:lvl1pPr>
          </a:lstStyle>
          <a:p>
            <a:r>
              <a:rPr lang="de-DE" smtClean="0"/>
              <a:t>Mastertitelformat bearbeiten</a:t>
            </a:r>
            <a:endParaRPr lang="de-DE" dirty="0"/>
          </a:p>
        </p:txBody>
      </p:sp>
      <p:sp>
        <p:nvSpPr>
          <p:cNvPr id="3" name="Untertitel 2"/>
          <p:cNvSpPr>
            <a:spLocks noGrp="1"/>
          </p:cNvSpPr>
          <p:nvPr>
            <p:ph type="subTitle" idx="1"/>
          </p:nvPr>
        </p:nvSpPr>
        <p:spPr>
          <a:xfrm>
            <a:off x="251520" y="4464114"/>
            <a:ext cx="8640960" cy="1125125"/>
          </a:xfrm>
        </p:spPr>
        <p:txBody>
          <a:bodyPr>
            <a:normAutofit/>
          </a:bodyPr>
          <a:lstStyle>
            <a:lvl1pPr marL="0" indent="0" algn="l">
              <a:buNone/>
              <a:defRPr sz="2000" b="0" i="0">
                <a:solidFill>
                  <a:schemeClr val="accent5"/>
                </a:solidFill>
                <a:latin typeface="LMU CompatilFact" charset="0"/>
                <a:ea typeface="LMU CompatilFact" charset="0"/>
                <a:cs typeface="LMU CompatilFac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pic>
        <p:nvPicPr>
          <p:cNvPr id="5" name="Bild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1" y="188641"/>
            <a:ext cx="1368151" cy="654333"/>
          </a:xfrm>
          <a:prstGeom prst="rect">
            <a:avLst/>
          </a:prstGeom>
        </p:spPr>
      </p:pic>
    </p:spTree>
    <p:extLst>
      <p:ext uri="{BB962C8B-B14F-4D97-AF65-F5344CB8AC3E}">
        <p14:creationId xmlns:p14="http://schemas.microsoft.com/office/powerpoint/2010/main" val="41558470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603432"/>
            <a:ext cx="8640960" cy="453336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lvl1pPr>
              <a:defRPr>
                <a:solidFill>
                  <a:schemeClr val="accent5"/>
                </a:solidFill>
              </a:defRPr>
            </a:lvl1pPr>
          </a:lstStyle>
          <a:p>
            <a:fld id="{29AD3987-26BA-49DC-BA24-72731371DC9F}" type="slidenum">
              <a:rPr lang="de-DE" smtClean="0"/>
              <a:pPr/>
              <a:t>‹Nr.›</a:t>
            </a:fld>
            <a:endParaRPr lang="de-DE" dirty="0"/>
          </a:p>
        </p:txBody>
      </p:sp>
      <p:sp>
        <p:nvSpPr>
          <p:cNvPr id="8" name="Titel 7"/>
          <p:cNvSpPr>
            <a:spLocks noGrp="1"/>
          </p:cNvSpPr>
          <p:nvPr>
            <p:ph type="title"/>
          </p:nvPr>
        </p:nvSpPr>
        <p:spPr/>
        <p:txBody>
          <a:bodyPr/>
          <a:lstStyle>
            <a:lvl1pPr>
              <a:defRPr>
                <a:solidFill>
                  <a:schemeClr val="tx2"/>
                </a:solidFill>
              </a:defRPr>
            </a:lvl1pPr>
          </a:lstStyle>
          <a:p>
            <a:r>
              <a:rPr lang="de-DE" smtClean="0"/>
              <a:t>Mastertitelformat bearbeiten</a:t>
            </a:r>
            <a:endParaRPr lang="de-DE" dirty="0"/>
          </a:p>
        </p:txBody>
      </p:sp>
      <p:sp>
        <p:nvSpPr>
          <p:cNvPr id="2" name="Fußzeilenplatzhalter 1"/>
          <p:cNvSpPr>
            <a:spLocks noGrp="1"/>
          </p:cNvSpPr>
          <p:nvPr>
            <p:ph type="ftr" sz="quarter" idx="13"/>
          </p:nvPr>
        </p:nvSpPr>
        <p:spPr/>
        <p:txBody>
          <a:bodyPr/>
          <a:lstStyle>
            <a:lvl1pPr>
              <a:defRPr>
                <a:solidFill>
                  <a:schemeClr val="accent5"/>
                </a:solidFill>
              </a:defRPr>
            </a:lvl1pPr>
          </a:lstStyle>
          <a:p>
            <a:r>
              <a:rPr lang="de-DE" dirty="0" smtClean="0"/>
              <a:t>&lt;Name&gt; / &lt;Veranstaltung&gt;</a:t>
            </a:r>
            <a:endParaRPr lang="de-DE" dirty="0"/>
          </a:p>
        </p:txBody>
      </p:sp>
    </p:spTree>
    <p:extLst>
      <p:ext uri="{BB962C8B-B14F-4D97-AF65-F5344CB8AC3E}">
        <p14:creationId xmlns:p14="http://schemas.microsoft.com/office/powerpoint/2010/main" val="40133322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smtClean="0"/>
              <a:t>Mastertitelformat bearbeiten</a:t>
            </a:r>
            <a:endParaRPr lang="de-DE" dirty="0"/>
          </a:p>
        </p:txBody>
      </p:sp>
      <p:sp>
        <p:nvSpPr>
          <p:cNvPr id="3" name="Inhaltsplatzhalter 2"/>
          <p:cNvSpPr>
            <a:spLocks noGrp="1"/>
          </p:cNvSpPr>
          <p:nvPr>
            <p:ph sz="half" idx="1"/>
          </p:nvPr>
        </p:nvSpPr>
        <p:spPr>
          <a:xfrm>
            <a:off x="251520" y="1600201"/>
            <a:ext cx="4140460" cy="4525963"/>
          </a:xfr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752020" y="1600201"/>
            <a:ext cx="4140460" cy="4525963"/>
          </a:xfr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lvl1pPr>
              <a:defRPr>
                <a:solidFill>
                  <a:schemeClr val="accent5"/>
                </a:solidFill>
              </a:defRPr>
            </a:lvl1pPr>
          </a:lstStyle>
          <a:p>
            <a:fld id="{29AD3987-26BA-49DC-BA24-72731371DC9F}" type="slidenum">
              <a:rPr lang="de-DE" smtClean="0"/>
              <a:pPr/>
              <a:t>‹Nr.›</a:t>
            </a:fld>
            <a:endParaRPr lang="de-DE" dirty="0"/>
          </a:p>
        </p:txBody>
      </p:sp>
      <p:sp>
        <p:nvSpPr>
          <p:cNvPr id="5" name="Fußzeilenplatzhalter 4"/>
          <p:cNvSpPr>
            <a:spLocks noGrp="1"/>
          </p:cNvSpPr>
          <p:nvPr>
            <p:ph type="ftr" sz="quarter" idx="13"/>
          </p:nvPr>
        </p:nvSpPr>
        <p:spPr/>
        <p:txBody>
          <a:bodyPr/>
          <a:lstStyle>
            <a:lvl1pPr>
              <a:defRPr>
                <a:solidFill>
                  <a:schemeClr val="accent5"/>
                </a:solidFill>
              </a:defRPr>
            </a:lvl1pPr>
          </a:lstStyle>
          <a:p>
            <a:r>
              <a:rPr lang="de-DE" dirty="0" smtClean="0"/>
              <a:t>&lt;Name&gt; / &lt;Veranstaltung&gt;</a:t>
            </a:r>
            <a:endParaRPr lang="de-DE" dirty="0"/>
          </a:p>
        </p:txBody>
      </p:sp>
    </p:spTree>
    <p:extLst>
      <p:ext uri="{BB962C8B-B14F-4D97-AF65-F5344CB8AC3E}">
        <p14:creationId xmlns:p14="http://schemas.microsoft.com/office/powerpoint/2010/main" val="21501536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smtClean="0"/>
              <a:t>Mastertitelformat bearbeiten</a:t>
            </a:r>
            <a:endParaRPr lang="de-DE" dirty="0"/>
          </a:p>
        </p:txBody>
      </p:sp>
      <p:sp>
        <p:nvSpPr>
          <p:cNvPr id="3" name="Textplatzhalter 2"/>
          <p:cNvSpPr>
            <a:spLocks noGrp="1"/>
          </p:cNvSpPr>
          <p:nvPr>
            <p:ph type="body" idx="1"/>
          </p:nvPr>
        </p:nvSpPr>
        <p:spPr>
          <a:xfrm>
            <a:off x="251520" y="1535113"/>
            <a:ext cx="4140460" cy="639763"/>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251520" y="2174875"/>
            <a:ext cx="4140460" cy="3951288"/>
          </a:xfr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752020" y="1535113"/>
            <a:ext cx="4140460" cy="639763"/>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752020" y="2174875"/>
            <a:ext cx="4140460" cy="3951288"/>
          </a:xfr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Foliennummernplatzhalter 8"/>
          <p:cNvSpPr>
            <a:spLocks noGrp="1"/>
          </p:cNvSpPr>
          <p:nvPr>
            <p:ph type="sldNum" sz="quarter" idx="12"/>
          </p:nvPr>
        </p:nvSpPr>
        <p:spPr/>
        <p:txBody>
          <a:bodyPr/>
          <a:lstStyle>
            <a:lvl1pPr>
              <a:defRPr>
                <a:solidFill>
                  <a:schemeClr val="accent5"/>
                </a:solidFill>
              </a:defRPr>
            </a:lvl1pPr>
          </a:lstStyle>
          <a:p>
            <a:fld id="{29AD3987-26BA-49DC-BA24-72731371DC9F}" type="slidenum">
              <a:rPr lang="de-DE" smtClean="0"/>
              <a:pPr/>
              <a:t>‹Nr.›</a:t>
            </a:fld>
            <a:endParaRPr lang="de-DE" dirty="0"/>
          </a:p>
        </p:txBody>
      </p:sp>
      <p:sp>
        <p:nvSpPr>
          <p:cNvPr id="8" name="Fußzeilenplatzhalter 4"/>
          <p:cNvSpPr>
            <a:spLocks noGrp="1"/>
          </p:cNvSpPr>
          <p:nvPr>
            <p:ph type="ftr" sz="quarter" idx="13"/>
          </p:nvPr>
        </p:nvSpPr>
        <p:spPr>
          <a:xfrm>
            <a:off x="1463054" y="6381328"/>
            <a:ext cx="4405089" cy="427391"/>
          </a:xfrm>
        </p:spPr>
        <p:txBody>
          <a:bodyPr/>
          <a:lstStyle>
            <a:lvl1pPr>
              <a:defRPr>
                <a:solidFill>
                  <a:schemeClr val="accent5"/>
                </a:solidFill>
              </a:defRPr>
            </a:lvl1pPr>
          </a:lstStyle>
          <a:p>
            <a:r>
              <a:rPr lang="de-DE" dirty="0" smtClean="0"/>
              <a:t>&lt;Name&gt; / &lt;Veranstaltung&gt;</a:t>
            </a:r>
            <a:endParaRPr lang="de-DE" dirty="0"/>
          </a:p>
        </p:txBody>
      </p:sp>
    </p:spTree>
    <p:extLst>
      <p:ext uri="{BB962C8B-B14F-4D97-AF65-F5344CB8AC3E}">
        <p14:creationId xmlns:p14="http://schemas.microsoft.com/office/powerpoint/2010/main" val="3231927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smtClean="0"/>
              <a:t>Mastertitelformat bearbeiten</a:t>
            </a:r>
            <a:endParaRPr lang="de-DE" dirty="0"/>
          </a:p>
        </p:txBody>
      </p:sp>
      <p:sp>
        <p:nvSpPr>
          <p:cNvPr id="5" name="Foliennummernplatzhalter 4"/>
          <p:cNvSpPr>
            <a:spLocks noGrp="1"/>
          </p:cNvSpPr>
          <p:nvPr>
            <p:ph type="sldNum" sz="quarter" idx="12"/>
          </p:nvPr>
        </p:nvSpPr>
        <p:spPr/>
        <p:txBody>
          <a:bodyPr/>
          <a:lstStyle>
            <a:lvl1pPr>
              <a:defRPr>
                <a:solidFill>
                  <a:schemeClr val="accent5"/>
                </a:solidFill>
              </a:defRPr>
            </a:lvl1pPr>
          </a:lstStyle>
          <a:p>
            <a:fld id="{29AD3987-26BA-49DC-BA24-72731371DC9F}" type="slidenum">
              <a:rPr lang="de-DE" smtClean="0"/>
              <a:pPr/>
              <a:t>‹Nr.›</a:t>
            </a:fld>
            <a:endParaRPr lang="de-DE"/>
          </a:p>
        </p:txBody>
      </p:sp>
    </p:spTree>
    <p:extLst>
      <p:ext uri="{BB962C8B-B14F-4D97-AF65-F5344CB8AC3E}">
        <p14:creationId xmlns:p14="http://schemas.microsoft.com/office/powerpoint/2010/main" val="8950457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lvl1pPr>
              <a:defRPr>
                <a:solidFill>
                  <a:schemeClr val="accent5"/>
                </a:solidFill>
              </a:defRPr>
            </a:lvl1pPr>
          </a:lstStyle>
          <a:p>
            <a:fld id="{29AD3987-26BA-49DC-BA24-72731371DC9F}" type="slidenum">
              <a:rPr lang="de-DE" smtClean="0"/>
              <a:pPr/>
              <a:t>‹Nr.›</a:t>
            </a:fld>
            <a:endParaRPr lang="de-DE"/>
          </a:p>
        </p:txBody>
      </p:sp>
    </p:spTree>
    <p:extLst>
      <p:ext uri="{BB962C8B-B14F-4D97-AF65-F5344CB8AC3E}">
        <p14:creationId xmlns:p14="http://schemas.microsoft.com/office/powerpoint/2010/main" val="414760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a:solidFill>
                  <a:schemeClr val="tx2"/>
                </a:solidFill>
                <a:latin typeface="+mj-lt"/>
              </a:defRPr>
            </a:lvl1pPr>
          </a:lstStyle>
          <a:p>
            <a:r>
              <a:rPr lang="de-DE" smtClean="0"/>
              <a:t>Mastertitelformat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auf Platzhalter ziehen oder durch Klicken auf Symbol hinzufügen</a:t>
            </a:r>
            <a:endParaRPr lang="de-DE" dirty="0"/>
          </a:p>
        </p:txBody>
      </p:sp>
      <p:sp>
        <p:nvSpPr>
          <p:cNvPr id="4" name="Textplatzhalter 3"/>
          <p:cNvSpPr>
            <a:spLocks noGrp="1"/>
          </p:cNvSpPr>
          <p:nvPr>
            <p:ph type="body" sz="half" idx="2"/>
          </p:nvPr>
        </p:nvSpPr>
        <p:spPr>
          <a:xfrm>
            <a:off x="1792288" y="5367347"/>
            <a:ext cx="5486400" cy="804863"/>
          </a:xfrm>
        </p:spPr>
        <p:txBody>
          <a:bodyPr/>
          <a:lstStyle>
            <a:lvl1pPr marL="0" indent="0">
              <a:buNone/>
              <a:defRPr sz="14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7" name="Foliennummernplatzhalter 6"/>
          <p:cNvSpPr>
            <a:spLocks noGrp="1"/>
          </p:cNvSpPr>
          <p:nvPr>
            <p:ph type="sldNum" sz="quarter" idx="12"/>
          </p:nvPr>
        </p:nvSpPr>
        <p:spPr/>
        <p:txBody>
          <a:bodyPr/>
          <a:lstStyle>
            <a:lvl1pPr>
              <a:defRPr>
                <a:solidFill>
                  <a:schemeClr val="accent5"/>
                </a:solidFill>
              </a:defRPr>
            </a:lvl1pPr>
          </a:lstStyle>
          <a:p>
            <a:fld id="{29AD3987-26BA-49DC-BA24-72731371DC9F}" type="slidenum">
              <a:rPr lang="de-DE" smtClean="0"/>
              <a:pPr/>
              <a:t>‹Nr.›</a:t>
            </a:fld>
            <a:endParaRPr lang="de-DE"/>
          </a:p>
        </p:txBody>
      </p:sp>
    </p:spTree>
    <p:extLst>
      <p:ext uri="{BB962C8B-B14F-4D97-AF65-F5344CB8AC3E}">
        <p14:creationId xmlns:p14="http://schemas.microsoft.com/office/powerpoint/2010/main" val="3758255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498" y="1556792"/>
            <a:ext cx="8654998" cy="4752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itle 10"/>
          <p:cNvSpPr>
            <a:spLocks noGrp="1"/>
          </p:cNvSpPr>
          <p:nvPr>
            <p:ph type="title"/>
          </p:nvPr>
        </p:nvSpPr>
        <p:spPr>
          <a:xfrm>
            <a:off x="381498" y="634795"/>
            <a:ext cx="8654998" cy="792163"/>
          </a:xfrm>
        </p:spPr>
        <p:txBody>
          <a:bodyPr/>
          <a:lstStyle/>
          <a:p>
            <a:r>
              <a:rPr lang="en-US" smtClean="0"/>
              <a:t>Click to edit Master title style</a:t>
            </a:r>
            <a:endParaRPr lang="en-GB"/>
          </a:p>
        </p:txBody>
      </p:sp>
    </p:spTree>
    <p:extLst>
      <p:ext uri="{BB962C8B-B14F-4D97-AF65-F5344CB8AC3E}">
        <p14:creationId xmlns:p14="http://schemas.microsoft.com/office/powerpoint/2010/main" val="1080307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51520" y="228601"/>
            <a:ext cx="8641006" cy="1094166"/>
          </a:xfrm>
          <a:prstGeom prst="rect">
            <a:avLst/>
          </a:prstGeom>
        </p:spPr>
        <p:txBody>
          <a:bodyPr vert="horz" lIns="91440" tIns="45720" rIns="91440" bIns="45720" rtlCol="0" anchor="ctr" anchorCtr="0">
            <a:noAutofit/>
          </a:bodyPr>
          <a:lstStyle/>
          <a:p>
            <a:r>
              <a:rPr lang="de-DE" noProof="0" dirty="0" smtClean="0"/>
              <a:t>Titelmasterformat durch Klicken bearbeiten</a:t>
            </a:r>
            <a:endParaRPr lang="en-US" noProof="0" dirty="0"/>
          </a:p>
        </p:txBody>
      </p:sp>
      <p:sp>
        <p:nvSpPr>
          <p:cNvPr id="3" name="Textplatzhalter 2"/>
          <p:cNvSpPr>
            <a:spLocks noGrp="1"/>
          </p:cNvSpPr>
          <p:nvPr>
            <p:ph type="body" idx="1"/>
          </p:nvPr>
        </p:nvSpPr>
        <p:spPr>
          <a:xfrm>
            <a:off x="251520" y="1592799"/>
            <a:ext cx="8640960" cy="4533368"/>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6183179" y="6381328"/>
            <a:ext cx="2709301" cy="427392"/>
          </a:xfrm>
          <a:prstGeom prst="rect">
            <a:avLst/>
          </a:prstGeom>
        </p:spPr>
        <p:txBody>
          <a:bodyPr vert="horz" lIns="91440" tIns="45720" rIns="91440" bIns="45720" rtlCol="0" anchor="ctr"/>
          <a:lstStyle>
            <a:lvl1pPr algn="r">
              <a:defRPr sz="2000" i="0">
                <a:solidFill>
                  <a:schemeClr val="accent5"/>
                </a:solidFill>
                <a:latin typeface="LMU CompatilFact" charset="0"/>
                <a:ea typeface="LMU CompatilFact" charset="0"/>
                <a:cs typeface="LMU CompatilFact" charset="0"/>
              </a:defRPr>
            </a:lvl1pPr>
          </a:lstStyle>
          <a:p>
            <a:fld id="{29AD3987-26BA-49DC-BA24-72731371DC9F}" type="slidenum">
              <a:rPr lang="de-DE" smtClean="0"/>
              <a:pPr/>
              <a:t>‹Nr.›</a:t>
            </a:fld>
            <a:endParaRPr lang="de-DE" dirty="0"/>
          </a:p>
        </p:txBody>
      </p:sp>
      <p:pic>
        <p:nvPicPr>
          <p:cNvPr id="8" name="Bild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1520" y="6353953"/>
            <a:ext cx="1008111" cy="482140"/>
          </a:xfrm>
          <a:prstGeom prst="rect">
            <a:avLst/>
          </a:prstGeom>
        </p:spPr>
      </p:pic>
      <p:sp>
        <p:nvSpPr>
          <p:cNvPr id="4" name="Fußzeilenplatzhalter 3"/>
          <p:cNvSpPr>
            <a:spLocks noGrp="1"/>
          </p:cNvSpPr>
          <p:nvPr>
            <p:ph type="ftr" sz="quarter" idx="3"/>
          </p:nvPr>
        </p:nvSpPr>
        <p:spPr>
          <a:xfrm>
            <a:off x="1463054" y="6381328"/>
            <a:ext cx="4405089" cy="427391"/>
          </a:xfrm>
          <a:prstGeom prst="rect">
            <a:avLst/>
          </a:prstGeom>
        </p:spPr>
        <p:txBody>
          <a:bodyPr vert="horz" lIns="91440" tIns="45720" rIns="91440" bIns="45720" rtlCol="0" anchor="ctr"/>
          <a:lstStyle>
            <a:lvl1pPr algn="l">
              <a:defRPr sz="2000">
                <a:solidFill>
                  <a:schemeClr val="accent5"/>
                </a:solidFill>
                <a:latin typeface="LMU CompatilFact" charset="0"/>
                <a:ea typeface="LMU CompatilFact" charset="0"/>
                <a:cs typeface="LMU CompatilFact" charset="0"/>
              </a:defRPr>
            </a:lvl1pPr>
          </a:lstStyle>
          <a:p>
            <a:r>
              <a:rPr lang="de-DE" smtClean="0"/>
              <a:t>&lt;Name&gt; / &lt;Veranstaltung&gt;</a:t>
            </a:r>
            <a:endParaRPr lang="de-DE" dirty="0"/>
          </a:p>
        </p:txBody>
      </p:sp>
    </p:spTree>
    <p:extLst>
      <p:ext uri="{BB962C8B-B14F-4D97-AF65-F5344CB8AC3E}">
        <p14:creationId xmlns:p14="http://schemas.microsoft.com/office/powerpoint/2010/main" val="2048620110"/>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52" r:id="rId3"/>
    <p:sldLayoutId id="2147483653" r:id="rId4"/>
    <p:sldLayoutId id="2147483654" r:id="rId5"/>
    <p:sldLayoutId id="2147483655" r:id="rId6"/>
    <p:sldLayoutId id="2147483657" r:id="rId7"/>
    <p:sldLayoutId id="2147483660" r:id="rId8"/>
  </p:sldLayoutIdLst>
  <p:timing>
    <p:tnLst>
      <p:par>
        <p:cTn id="1" dur="indefinite" restart="never" nodeType="tmRoot"/>
      </p:par>
    </p:tnLst>
  </p:timing>
  <p:hf hdr="0" dt="0"/>
  <p:txStyles>
    <p:titleStyle>
      <a:lvl1pPr algn="l" defTabSz="914400" rtl="0" eaLnBrk="1" latinLnBrk="0" hangingPunct="1">
        <a:spcBef>
          <a:spcPct val="0"/>
        </a:spcBef>
        <a:buNone/>
        <a:defRPr lang="de-DE" sz="3800" b="1" i="0" kern="1200" dirty="0">
          <a:solidFill>
            <a:schemeClr val="tx2"/>
          </a:solidFill>
          <a:latin typeface="LMU CompatilFact" charset="0"/>
          <a:ea typeface="LMU CompatilFact" charset="0"/>
          <a:cs typeface="LMU CompatilFact" charset="0"/>
        </a:defRPr>
      </a:lvl1pPr>
    </p:titleStyle>
    <p:bodyStyle>
      <a:lvl1pPr marL="342900" indent="-342900" algn="l" defTabSz="914400" rtl="0" eaLnBrk="1" latinLnBrk="0" hangingPunct="1">
        <a:spcBef>
          <a:spcPct val="20000"/>
        </a:spcBef>
        <a:buClr>
          <a:schemeClr val="accent1"/>
        </a:buClr>
        <a:buFont typeface="Wingdings" pitchFamily="2" charset="2"/>
        <a:buChar char="§"/>
        <a:defRPr sz="2000" b="0" i="0" kern="1200">
          <a:solidFill>
            <a:schemeClr val="tx1"/>
          </a:solidFill>
          <a:latin typeface="LMU CompatilFact Normal" charset="0"/>
          <a:ea typeface="LMU CompatilFact Normal" charset="0"/>
          <a:cs typeface="LMU CompatilFact Normal" charset="0"/>
        </a:defRPr>
      </a:lvl1pPr>
      <a:lvl2pPr marL="742950" indent="-285750" algn="l" defTabSz="914400" rtl="0" eaLnBrk="1" latinLnBrk="0" hangingPunct="1">
        <a:spcBef>
          <a:spcPct val="20000"/>
        </a:spcBef>
        <a:buClr>
          <a:schemeClr val="accent1"/>
        </a:buClr>
        <a:buFont typeface="Wingdings" pitchFamily="2" charset="2"/>
        <a:buChar char="§"/>
        <a:defRPr sz="1800" b="0" i="0" kern="1200">
          <a:solidFill>
            <a:schemeClr val="tx1"/>
          </a:solidFill>
          <a:latin typeface="LMU CompatilFact Normal" charset="0"/>
          <a:ea typeface="LMU CompatilFact Normal" charset="0"/>
          <a:cs typeface="LMU CompatilFact Normal" charset="0"/>
        </a:defRPr>
      </a:lvl2pPr>
      <a:lvl3pPr marL="1143000" indent="-228600" algn="l" defTabSz="914400" rtl="0" eaLnBrk="1" latinLnBrk="0" hangingPunct="1">
        <a:spcBef>
          <a:spcPct val="20000"/>
        </a:spcBef>
        <a:buClr>
          <a:schemeClr val="accent1"/>
        </a:buClr>
        <a:buFont typeface="Wingdings" pitchFamily="2" charset="2"/>
        <a:buChar char="§"/>
        <a:defRPr sz="1600" b="0" i="0" kern="1200">
          <a:solidFill>
            <a:schemeClr val="tx1"/>
          </a:solidFill>
          <a:latin typeface="LMU CompatilFact Normal" charset="0"/>
          <a:ea typeface="LMU CompatilFact Normal" charset="0"/>
          <a:cs typeface="LMU CompatilFact Normal" charset="0"/>
        </a:defRPr>
      </a:lvl3pPr>
      <a:lvl4pPr marL="1600200" indent="-228600" algn="l" defTabSz="914400" rtl="0" eaLnBrk="1" latinLnBrk="0" hangingPunct="1">
        <a:spcBef>
          <a:spcPct val="20000"/>
        </a:spcBef>
        <a:buClr>
          <a:schemeClr val="accent1"/>
        </a:buClr>
        <a:buFont typeface="Wingdings" pitchFamily="2" charset="2"/>
        <a:buChar char="§"/>
        <a:defRPr sz="1400" b="0" i="0" kern="1200">
          <a:solidFill>
            <a:schemeClr val="tx1"/>
          </a:solidFill>
          <a:latin typeface="LMU CompatilFact Normal" charset="0"/>
          <a:ea typeface="LMU CompatilFact Normal" charset="0"/>
          <a:cs typeface="LMU CompatilFact Normal" charset="0"/>
        </a:defRPr>
      </a:lvl4pPr>
      <a:lvl5pPr marL="2057400" indent="-228600" algn="l" defTabSz="914400" rtl="0" eaLnBrk="1" latinLnBrk="0" hangingPunct="1">
        <a:spcBef>
          <a:spcPct val="20000"/>
        </a:spcBef>
        <a:buClr>
          <a:schemeClr val="accent1"/>
        </a:buClr>
        <a:buFont typeface="Wingdings" pitchFamily="2" charset="2"/>
        <a:buChar char="§"/>
        <a:defRPr sz="1400" b="0" i="0" kern="1200">
          <a:solidFill>
            <a:schemeClr val="tx1"/>
          </a:solidFill>
          <a:latin typeface="LMU CompatilFact Normal" charset="0"/>
          <a:ea typeface="LMU CompatilFact Normal" charset="0"/>
          <a:cs typeface="LMU CompatilFact Norm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1" Type="http://schemas.openxmlformats.org/officeDocument/2006/relationships/hyperlink" Target="https://www.google.de/url?sa=t&amp;rct=j&amp;q=&amp;esrc=s&amp;source=web&amp;cd=4&amp;ved=0ahUKEwiF7dCWprjTAhXDORoKHXZzDRkQtwIIOjAD&amp;url=https://www.youtube.com/watch?v=4Kkp49ibPqg&amp;usg=AFQjCNGs8xvpyUAz2uM0x6kHmAs_9jeVug&amp;sig2=HXfJqrOW3qJZLr96b5cLwA" TargetMode="External"/><Relationship Id="rId12" Type="http://schemas.openxmlformats.org/officeDocument/2006/relationships/image" Target="../media/image17.png"/><Relationship Id="rId13"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hyperlink" Target="https://hpi.de/fileadmin/user_upload/fachgebiete/baudisch/projects/mobile_force_feedback/2017-CHI-VRwalls.pdf" TargetMode="External"/><Relationship Id="rId3" Type="http://schemas.openxmlformats.org/officeDocument/2006/relationships/hyperlink" Target="https://www.youtube.com/watch?v=OcSmCamMKfs" TargetMode="External"/><Relationship Id="rId4" Type="http://schemas.openxmlformats.org/officeDocument/2006/relationships/hyperlink" Target="https://hpi.de/en/baudisch/projects/impacto.html" TargetMode="External"/><Relationship Id="rId5" Type="http://schemas.openxmlformats.org/officeDocument/2006/relationships/hyperlink" Target="https://www.youtube.com/watch?v=y0l8zWYI3S8" TargetMode="External"/><Relationship Id="rId6" Type="http://schemas.openxmlformats.org/officeDocument/2006/relationships/hyperlink" Target="http://hci.uni-hannover.de/papers/pfeiffer2014AHLetMeGrabThis.pdf" TargetMode="External"/><Relationship Id="rId7" Type="http://schemas.openxmlformats.org/officeDocument/2006/relationships/hyperlink" Target="https://www.google.de/url?sa=t&amp;rct=j&amp;q=&amp;esrc=s&amp;source=web&amp;cd=4&amp;cad=rja&amp;uact=8&amp;ved=0ahUKEwiqyIiUpLjTAhUHVhoKHZgIBRQQtwIINzAD&amp;url=https://www.youtube.com/watch?v=MMe6-ZG4-ww&amp;usg=AFQjCNFLeDkiFjc0DGz0tbydegQFrZhUMA&amp;sig2=DQc7Y2UhwcuHfhBiyeUCjQ" TargetMode="External"/><Relationship Id="rId8" Type="http://schemas.openxmlformats.org/officeDocument/2006/relationships/hyperlink" Target="http://dl.acm.org/citation.cfm?id=3053332" TargetMode="External"/><Relationship Id="rId9" Type="http://schemas.openxmlformats.org/officeDocument/2006/relationships/hyperlink" Target="https://www.google.de/url?sa=t&amp;rct=j&amp;q=&amp;esrc=s&amp;source=web&amp;cd=5&amp;cad=rja&amp;uact=8&amp;ved=0ahUKEwiF7dCWprjTAhXDORoKHXZzDRkQFgg9MAQ&amp;url=http://hci.uni-hannover.de/papers/pfeiffer2015CHICruise.pdf&amp;usg=AFQjCNEiL4sARP3zEEYzI2NyaM8alashmQ&amp;sig2=9mmpN2bzMcbLAZEvqKAVLA" TargetMode="External"/><Relationship Id="rId10" Type="http://schemas.openxmlformats.org/officeDocument/2006/relationships/hyperlink" Target="https://www.google.de/url?sa=t&amp;rct=j&amp;q=&amp;esrc=s&amp;source=web&amp;cd=3&amp;cad=rja&amp;uact=8&amp;ved=0ahUKEwiF7dCWprjTAhXDORoKHXZzDRkQtwIINDAC&amp;url=https://www.youtube.com/watch?v=JSfnm_HoUv4&amp;usg=AFQjCNE_whkP4idfig8jXoSCOkBOJ7bhjQ&amp;sig2=7MqkTb80sTU9GqdlCTcgHQ"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tiff"/><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tiff"/><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f"/><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en-GB" dirty="0" smtClean="0"/>
              <a:t>Different aspects of virtual reality</a:t>
            </a:r>
            <a:endParaRPr lang="en-GB" dirty="0"/>
          </a:p>
        </p:txBody>
      </p:sp>
      <p:sp>
        <p:nvSpPr>
          <p:cNvPr id="5" name="Untertitel 4"/>
          <p:cNvSpPr>
            <a:spLocks noGrp="1"/>
          </p:cNvSpPr>
          <p:nvPr>
            <p:ph type="subTitle" idx="1"/>
          </p:nvPr>
        </p:nvSpPr>
        <p:spPr/>
        <p:txBody>
          <a:bodyPr>
            <a:normAutofit fontScale="85000" lnSpcReduction="20000"/>
          </a:bodyPr>
          <a:lstStyle/>
          <a:p>
            <a:r>
              <a:rPr lang="en-GB" dirty="0" err="1" smtClean="0"/>
              <a:t>Ceenu</a:t>
            </a:r>
            <a:r>
              <a:rPr lang="en-GB" dirty="0" smtClean="0"/>
              <a:t> George</a:t>
            </a:r>
          </a:p>
          <a:p>
            <a:r>
              <a:rPr lang="en-GB" dirty="0" err="1" smtClean="0"/>
              <a:t>Prof.</a:t>
            </a:r>
            <a:r>
              <a:rPr lang="en-GB" dirty="0" smtClean="0"/>
              <a:t> Florian Alt</a:t>
            </a:r>
          </a:p>
          <a:p>
            <a:endParaRPr lang="en-GB" dirty="0"/>
          </a:p>
          <a:p>
            <a:r>
              <a:rPr lang="en-GB" dirty="0" err="1" smtClean="0"/>
              <a:t>Hauptseminar</a:t>
            </a:r>
            <a:r>
              <a:rPr lang="en-GB" dirty="0" smtClean="0"/>
              <a:t> </a:t>
            </a:r>
            <a:r>
              <a:rPr lang="en-GB" dirty="0" err="1" smtClean="0"/>
              <a:t>Medieninformatik</a:t>
            </a:r>
            <a:r>
              <a:rPr lang="en-GB" dirty="0"/>
              <a:t> </a:t>
            </a:r>
            <a:r>
              <a:rPr lang="en-GB" dirty="0" smtClean="0"/>
              <a:t>SS17</a:t>
            </a:r>
            <a:endParaRPr lang="en-GB" dirty="0"/>
          </a:p>
        </p:txBody>
      </p:sp>
      <p:pic>
        <p:nvPicPr>
          <p:cNvPr id="6" name="Bild 5"/>
          <p:cNvPicPr>
            <a:picLocks noChangeAspect="1"/>
          </p:cNvPicPr>
          <p:nvPr/>
        </p:nvPicPr>
        <p:blipFill>
          <a:blip r:embed="rId2"/>
          <a:stretch>
            <a:fillRect/>
          </a:stretch>
        </p:blipFill>
        <p:spPr>
          <a:xfrm>
            <a:off x="3563888" y="476672"/>
            <a:ext cx="4956043" cy="2787774"/>
          </a:xfrm>
          <a:prstGeom prst="rect">
            <a:avLst/>
          </a:prstGeom>
        </p:spPr>
      </p:pic>
    </p:spTree>
    <p:extLst>
      <p:ext uri="{BB962C8B-B14F-4D97-AF65-F5344CB8AC3E}">
        <p14:creationId xmlns:p14="http://schemas.microsoft.com/office/powerpoint/2010/main" val="73591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70000" lnSpcReduction="20000"/>
          </a:bodyPr>
          <a:lstStyle/>
          <a:p>
            <a:pPr marL="0" indent="0">
              <a:lnSpc>
                <a:spcPct val="120000"/>
              </a:lnSpc>
              <a:buNone/>
            </a:pPr>
            <a:r>
              <a:rPr lang="de-DE" b="1" dirty="0" smtClean="0"/>
              <a:t>Short Description:</a:t>
            </a:r>
          </a:p>
          <a:p>
            <a:pPr marL="0" indent="0">
              <a:lnSpc>
                <a:spcPct val="120000"/>
              </a:lnSpc>
              <a:buNone/>
            </a:pPr>
            <a:r>
              <a:rPr lang="de-DE" dirty="0" smtClean="0"/>
              <a:t>This </a:t>
            </a:r>
            <a:r>
              <a:rPr lang="de-DE" dirty="0" err="1" smtClean="0"/>
              <a:t>topic</a:t>
            </a:r>
            <a:r>
              <a:rPr lang="de-DE" dirty="0" smtClean="0"/>
              <a:t> </a:t>
            </a:r>
            <a:r>
              <a:rPr lang="de-DE" dirty="0" err="1" smtClean="0"/>
              <a:t>is</a:t>
            </a:r>
            <a:r>
              <a:rPr lang="de-DE" dirty="0" smtClean="0"/>
              <a:t> </a:t>
            </a:r>
            <a:r>
              <a:rPr lang="de-DE" dirty="0" err="1" smtClean="0"/>
              <a:t>devoted</a:t>
            </a:r>
            <a:r>
              <a:rPr lang="de-DE" dirty="0" smtClean="0"/>
              <a:t> </a:t>
            </a:r>
            <a:r>
              <a:rPr lang="de-DE" dirty="0" err="1" smtClean="0"/>
              <a:t>to</a:t>
            </a:r>
            <a:r>
              <a:rPr lang="de-DE" dirty="0" smtClean="0"/>
              <a:t> </a:t>
            </a:r>
            <a:r>
              <a:rPr lang="de-DE" dirty="0" err="1" smtClean="0"/>
              <a:t>the</a:t>
            </a:r>
            <a:r>
              <a:rPr lang="de-DE" dirty="0" smtClean="0"/>
              <a:t> </a:t>
            </a:r>
            <a:r>
              <a:rPr lang="de-DE" dirty="0" err="1" smtClean="0"/>
              <a:t>humans</a:t>
            </a:r>
            <a:r>
              <a:rPr lang="de-DE" dirty="0" smtClean="0"/>
              <a:t>‘ </a:t>
            </a:r>
            <a:r>
              <a:rPr lang="de-DE" dirty="0" err="1" smtClean="0"/>
              <a:t>cogition</a:t>
            </a:r>
            <a:r>
              <a:rPr lang="de-DE" dirty="0" smtClean="0"/>
              <a:t> </a:t>
            </a:r>
            <a:r>
              <a:rPr lang="de-DE" dirty="0" err="1" smtClean="0"/>
              <a:t>and</a:t>
            </a:r>
            <a:r>
              <a:rPr lang="de-DE" dirty="0" smtClean="0"/>
              <a:t> </a:t>
            </a:r>
            <a:r>
              <a:rPr lang="de-DE" dirty="0" err="1" smtClean="0"/>
              <a:t>perception</a:t>
            </a:r>
            <a:r>
              <a:rPr lang="de-DE" dirty="0" smtClean="0"/>
              <a:t> </a:t>
            </a:r>
            <a:r>
              <a:rPr lang="de-DE" dirty="0" err="1" smtClean="0"/>
              <a:t>when</a:t>
            </a:r>
            <a:r>
              <a:rPr lang="de-DE" dirty="0" smtClean="0"/>
              <a:t> </a:t>
            </a:r>
            <a:r>
              <a:rPr lang="de-DE" dirty="0" err="1" smtClean="0"/>
              <a:t>driving</a:t>
            </a:r>
            <a:r>
              <a:rPr lang="de-DE" dirty="0" smtClean="0"/>
              <a:t> in a VR </a:t>
            </a:r>
            <a:r>
              <a:rPr lang="de-DE" dirty="0" err="1" smtClean="0"/>
              <a:t>simulator</a:t>
            </a:r>
            <a:r>
              <a:rPr lang="de-DE" dirty="0" smtClean="0"/>
              <a:t> </a:t>
            </a:r>
            <a:r>
              <a:rPr lang="de-DE" dirty="0" err="1" smtClean="0"/>
              <a:t>compared</a:t>
            </a:r>
            <a:r>
              <a:rPr lang="de-DE" dirty="0" smtClean="0"/>
              <a:t> </a:t>
            </a:r>
            <a:r>
              <a:rPr lang="de-DE" dirty="0" err="1" smtClean="0"/>
              <a:t>to</a:t>
            </a:r>
            <a:r>
              <a:rPr lang="de-DE" dirty="0" smtClean="0"/>
              <a:t> </a:t>
            </a:r>
            <a:r>
              <a:rPr lang="de-DE" dirty="0" err="1" smtClean="0"/>
              <a:t>the</a:t>
            </a:r>
            <a:r>
              <a:rPr lang="de-DE" dirty="0" smtClean="0"/>
              <a:t> real </a:t>
            </a:r>
            <a:r>
              <a:rPr lang="de-DE" dirty="0" err="1" smtClean="0"/>
              <a:t>world</a:t>
            </a:r>
            <a:r>
              <a:rPr lang="de-DE" dirty="0" smtClean="0"/>
              <a:t>. </a:t>
            </a:r>
            <a:r>
              <a:rPr lang="de-DE" dirty="0" err="1" smtClean="0"/>
              <a:t>What</a:t>
            </a:r>
            <a:r>
              <a:rPr lang="de-DE" dirty="0" smtClean="0"/>
              <a:t> </a:t>
            </a:r>
            <a:r>
              <a:rPr lang="de-DE" dirty="0" err="1" smtClean="0"/>
              <a:t>are</a:t>
            </a:r>
            <a:r>
              <a:rPr lang="de-DE" dirty="0" smtClean="0"/>
              <a:t> </a:t>
            </a:r>
            <a:r>
              <a:rPr lang="de-DE" dirty="0" err="1" smtClean="0"/>
              <a:t>preceptual</a:t>
            </a:r>
            <a:r>
              <a:rPr lang="de-DE" dirty="0" smtClean="0"/>
              <a:t> </a:t>
            </a:r>
            <a:r>
              <a:rPr lang="de-DE" dirty="0" err="1" smtClean="0"/>
              <a:t>differences</a:t>
            </a:r>
            <a:r>
              <a:rPr lang="de-DE" dirty="0" smtClean="0"/>
              <a:t>; e.g. </a:t>
            </a:r>
            <a:r>
              <a:rPr lang="de-DE" dirty="0" err="1" smtClean="0"/>
              <a:t>regarding</a:t>
            </a:r>
            <a:r>
              <a:rPr lang="de-DE" dirty="0" smtClean="0"/>
              <a:t> </a:t>
            </a:r>
            <a:r>
              <a:rPr lang="de-DE" dirty="0" err="1" smtClean="0"/>
              <a:t>perceived</a:t>
            </a:r>
            <a:r>
              <a:rPr lang="de-DE" dirty="0" smtClean="0"/>
              <a:t> </a:t>
            </a:r>
            <a:r>
              <a:rPr lang="de-DE" dirty="0" err="1" smtClean="0"/>
              <a:t>speed</a:t>
            </a:r>
            <a:r>
              <a:rPr lang="de-DE" dirty="0" smtClean="0"/>
              <a:t>? </a:t>
            </a:r>
            <a:r>
              <a:rPr lang="de-DE" dirty="0" err="1" smtClean="0"/>
              <a:t>Does</a:t>
            </a:r>
            <a:r>
              <a:rPr lang="de-DE" dirty="0" smtClean="0"/>
              <a:t> </a:t>
            </a:r>
            <a:r>
              <a:rPr lang="de-DE" dirty="0" err="1" smtClean="0"/>
              <a:t>it</a:t>
            </a:r>
            <a:r>
              <a:rPr lang="de-DE" dirty="0" smtClean="0"/>
              <a:t> </a:t>
            </a:r>
            <a:r>
              <a:rPr lang="de-DE" dirty="0" err="1" smtClean="0"/>
              <a:t>require</a:t>
            </a:r>
            <a:r>
              <a:rPr lang="de-DE" dirty="0" smtClean="0"/>
              <a:t> </a:t>
            </a:r>
            <a:r>
              <a:rPr lang="de-DE" dirty="0" err="1" smtClean="0"/>
              <a:t>more</a:t>
            </a:r>
            <a:r>
              <a:rPr lang="de-DE" dirty="0" smtClean="0"/>
              <a:t> </a:t>
            </a:r>
            <a:r>
              <a:rPr lang="de-DE" dirty="0" err="1" smtClean="0"/>
              <a:t>ressources</a:t>
            </a:r>
            <a:r>
              <a:rPr lang="de-DE" dirty="0" smtClean="0"/>
              <a:t> </a:t>
            </a:r>
            <a:r>
              <a:rPr lang="de-DE" dirty="0" err="1" smtClean="0"/>
              <a:t>from</a:t>
            </a:r>
            <a:r>
              <a:rPr lang="de-DE" dirty="0" smtClean="0"/>
              <a:t> </a:t>
            </a:r>
            <a:r>
              <a:rPr lang="de-DE" dirty="0" err="1" smtClean="0"/>
              <a:t>the</a:t>
            </a:r>
            <a:r>
              <a:rPr lang="de-DE" dirty="0" smtClean="0"/>
              <a:t> </a:t>
            </a:r>
            <a:r>
              <a:rPr lang="de-DE" dirty="0" err="1" smtClean="0"/>
              <a:t>driver</a:t>
            </a:r>
            <a:r>
              <a:rPr lang="de-DE" dirty="0" smtClean="0"/>
              <a:t>? </a:t>
            </a:r>
            <a:endParaRPr lang="en-US" dirty="0" smtClean="0"/>
          </a:p>
          <a:p>
            <a:pPr marL="0" indent="0">
              <a:lnSpc>
                <a:spcPct val="120000"/>
              </a:lnSpc>
              <a:buNone/>
            </a:pPr>
            <a:r>
              <a:rPr lang="de-DE" b="1" dirty="0" smtClean="0"/>
              <a:t>References:</a:t>
            </a:r>
          </a:p>
          <a:p>
            <a:r>
              <a:rPr lang="de-DE" dirty="0" err="1" smtClean="0"/>
              <a:t>Kemeny</a:t>
            </a:r>
            <a:r>
              <a:rPr lang="de-DE" dirty="0" smtClean="0"/>
              <a:t>, Andras. </a:t>
            </a:r>
            <a:r>
              <a:rPr lang="de-DE" dirty="0"/>
              <a:t>2014. </a:t>
            </a:r>
            <a:r>
              <a:rPr lang="de-DE" dirty="0" smtClean="0"/>
              <a:t>„</a:t>
            </a:r>
            <a:r>
              <a:rPr lang="de-DE" dirty="0" err="1" smtClean="0"/>
              <a:t>From</a:t>
            </a:r>
            <a:r>
              <a:rPr lang="de-DE" dirty="0" smtClean="0"/>
              <a:t> </a:t>
            </a:r>
            <a:r>
              <a:rPr lang="de-DE" dirty="0" err="1"/>
              <a:t>driving</a:t>
            </a:r>
            <a:r>
              <a:rPr lang="de-DE" dirty="0"/>
              <a:t> </a:t>
            </a:r>
            <a:r>
              <a:rPr lang="de-DE" dirty="0" err="1"/>
              <a:t>simulation</a:t>
            </a:r>
            <a:r>
              <a:rPr lang="de-DE" dirty="0"/>
              <a:t> </a:t>
            </a:r>
            <a:r>
              <a:rPr lang="de-DE" dirty="0" err="1"/>
              <a:t>to</a:t>
            </a:r>
            <a:r>
              <a:rPr lang="de-DE" dirty="0"/>
              <a:t> </a:t>
            </a:r>
            <a:r>
              <a:rPr lang="de-DE" dirty="0" err="1"/>
              <a:t>virtual</a:t>
            </a:r>
            <a:r>
              <a:rPr lang="de-DE" dirty="0"/>
              <a:t> </a:t>
            </a:r>
            <a:r>
              <a:rPr lang="de-DE" dirty="0" err="1" smtClean="0"/>
              <a:t>reality</a:t>
            </a:r>
            <a:r>
              <a:rPr lang="de-DE" dirty="0" smtClean="0"/>
              <a:t>“. </a:t>
            </a:r>
            <a:r>
              <a:rPr lang="de-DE" dirty="0"/>
              <a:t>In </a:t>
            </a:r>
            <a:r>
              <a:rPr lang="de-DE" i="1" dirty="0" err="1"/>
              <a:t>Proceedings</a:t>
            </a:r>
            <a:r>
              <a:rPr lang="de-DE" i="1" dirty="0"/>
              <a:t> </a:t>
            </a:r>
            <a:r>
              <a:rPr lang="de-DE" i="1" dirty="0" err="1"/>
              <a:t>of</a:t>
            </a:r>
            <a:r>
              <a:rPr lang="de-DE" i="1" dirty="0"/>
              <a:t> </a:t>
            </a:r>
            <a:r>
              <a:rPr lang="de-DE" i="1" dirty="0" err="1"/>
              <a:t>the</a:t>
            </a:r>
            <a:r>
              <a:rPr lang="de-DE" i="1" dirty="0"/>
              <a:t> 2014 Virtual Reality International Conference</a:t>
            </a:r>
            <a:r>
              <a:rPr lang="de-DE" dirty="0"/>
              <a:t> (VRIC '14). ACM, New York, NY, </a:t>
            </a:r>
            <a:r>
              <a:rPr lang="de-DE" dirty="0" smtClean="0"/>
              <a:t>USA, 5 </a:t>
            </a:r>
            <a:r>
              <a:rPr lang="de-DE" dirty="0" err="1" smtClean="0"/>
              <a:t>pages</a:t>
            </a:r>
            <a:r>
              <a:rPr lang="de-DE" dirty="0" smtClean="0"/>
              <a:t>. </a:t>
            </a:r>
          </a:p>
          <a:p>
            <a:r>
              <a:rPr lang="en-GB" dirty="0" err="1" smtClean="0"/>
              <a:t>Kemeny</a:t>
            </a:r>
            <a:r>
              <a:rPr lang="en-GB" dirty="0" smtClean="0"/>
              <a:t>, </a:t>
            </a:r>
            <a:r>
              <a:rPr lang="en-GB" dirty="0" err="1" smtClean="0"/>
              <a:t>Andras</a:t>
            </a:r>
            <a:r>
              <a:rPr lang="en-GB" dirty="0" smtClean="0"/>
              <a:t>. ”Driving Simulation for Virtual Testing and Perception Studies." </a:t>
            </a:r>
            <a:r>
              <a:rPr lang="en-GB" i="1" dirty="0" smtClean="0"/>
              <a:t>DSC 2009</a:t>
            </a:r>
            <a:r>
              <a:rPr lang="en-GB" dirty="0" smtClean="0"/>
              <a:t>. 2009.</a:t>
            </a:r>
            <a:r>
              <a:rPr lang="en-GB" dirty="0"/>
              <a:t>	</a:t>
            </a:r>
            <a:endParaRPr lang="en-GB" dirty="0" smtClean="0"/>
          </a:p>
          <a:p>
            <a:r>
              <a:rPr lang="en-GB" dirty="0" err="1" smtClean="0"/>
              <a:t>Ihemedu</a:t>
            </a:r>
            <a:r>
              <a:rPr lang="en-GB" dirty="0" smtClean="0"/>
              <a:t>-Steinke, </a:t>
            </a:r>
            <a:r>
              <a:rPr lang="en-GB" dirty="0" err="1" smtClean="0"/>
              <a:t>Quinate</a:t>
            </a:r>
            <a:r>
              <a:rPr lang="en-GB" dirty="0" smtClean="0"/>
              <a:t>, </a:t>
            </a:r>
            <a:r>
              <a:rPr lang="en-GB" dirty="0" err="1" smtClean="0"/>
              <a:t>Erbach</a:t>
            </a:r>
            <a:r>
              <a:rPr lang="en-GB" dirty="0" smtClean="0"/>
              <a:t>, Rainer, </a:t>
            </a:r>
            <a:r>
              <a:rPr lang="en-GB" dirty="0" err="1" smtClean="0"/>
              <a:t>Halady</a:t>
            </a:r>
            <a:r>
              <a:rPr lang="en-GB" dirty="0" smtClean="0"/>
              <a:t>, </a:t>
            </a:r>
            <a:r>
              <a:rPr lang="en-GB" dirty="0" err="1" smtClean="0"/>
              <a:t>Prashanth</a:t>
            </a:r>
            <a:r>
              <a:rPr lang="en-GB" dirty="0" smtClean="0"/>
              <a:t>, </a:t>
            </a:r>
            <a:r>
              <a:rPr lang="en-GB" dirty="0" err="1" smtClean="0"/>
              <a:t>Meixner</a:t>
            </a:r>
            <a:r>
              <a:rPr lang="en-GB" dirty="0" smtClean="0"/>
              <a:t> </a:t>
            </a:r>
            <a:r>
              <a:rPr lang="en-GB" dirty="0" err="1" smtClean="0"/>
              <a:t>Errit</a:t>
            </a:r>
            <a:r>
              <a:rPr lang="en-GB" dirty="0" smtClean="0"/>
              <a:t>, Weber, Michael. 2017. “Virtual Reality Driving Simulator Based on Head-Mounted Displays.” In Automotive User Interfaces. Springer </a:t>
            </a:r>
            <a:r>
              <a:rPr lang="en-GB" dirty="0" err="1" smtClean="0"/>
              <a:t>Verlag</a:t>
            </a:r>
            <a:r>
              <a:rPr lang="en-GB" dirty="0" smtClean="0"/>
              <a:t>, pages 401-428</a:t>
            </a:r>
          </a:p>
          <a:p>
            <a:r>
              <a:rPr lang="en-GB" dirty="0" err="1" smtClean="0"/>
              <a:t>Lengenfelder</a:t>
            </a:r>
            <a:r>
              <a:rPr lang="en-GB" dirty="0" smtClean="0"/>
              <a:t>, J. </a:t>
            </a:r>
            <a:r>
              <a:rPr lang="en-GB" dirty="0" err="1" smtClean="0"/>
              <a:t>Schultheis</a:t>
            </a:r>
            <a:r>
              <a:rPr lang="en-GB" dirty="0" smtClean="0"/>
              <a:t>, M. T., Al-</a:t>
            </a:r>
            <a:r>
              <a:rPr lang="en-GB" dirty="0" err="1" smtClean="0"/>
              <a:t>Shihabi</a:t>
            </a:r>
            <a:r>
              <a:rPr lang="en-GB" dirty="0" smtClean="0"/>
              <a:t>, T. </a:t>
            </a:r>
            <a:r>
              <a:rPr lang="en-GB" dirty="0" err="1" smtClean="0"/>
              <a:t>Mourant</a:t>
            </a:r>
            <a:r>
              <a:rPr lang="en-GB" dirty="0" smtClean="0"/>
              <a:t>, R. DeLuca J</a:t>
            </a:r>
            <a:r>
              <a:rPr lang="en-GB" dirty="0"/>
              <a:t>. 2002. “</a:t>
            </a:r>
            <a:r>
              <a:rPr lang="de-DE" dirty="0" err="1"/>
              <a:t>Divided</a:t>
            </a:r>
            <a:r>
              <a:rPr lang="de-DE" dirty="0"/>
              <a:t> </a:t>
            </a:r>
            <a:r>
              <a:rPr lang="de-DE" dirty="0" err="1"/>
              <a:t>attention</a:t>
            </a:r>
            <a:r>
              <a:rPr lang="de-DE" dirty="0"/>
              <a:t> </a:t>
            </a:r>
            <a:r>
              <a:rPr lang="de-DE" dirty="0" err="1"/>
              <a:t>and</a:t>
            </a:r>
            <a:r>
              <a:rPr lang="de-DE" dirty="0"/>
              <a:t> </a:t>
            </a:r>
            <a:r>
              <a:rPr lang="de-DE" dirty="0" err="1"/>
              <a:t>driving</a:t>
            </a:r>
            <a:r>
              <a:rPr lang="de-DE" dirty="0"/>
              <a:t>: a </a:t>
            </a:r>
            <a:r>
              <a:rPr lang="de-DE" dirty="0" err="1"/>
              <a:t>pilot</a:t>
            </a:r>
            <a:r>
              <a:rPr lang="de-DE" dirty="0"/>
              <a:t> </a:t>
            </a:r>
            <a:r>
              <a:rPr lang="de-DE" dirty="0" err="1"/>
              <a:t>study</a:t>
            </a:r>
            <a:r>
              <a:rPr lang="de-DE" dirty="0"/>
              <a:t> </a:t>
            </a:r>
            <a:r>
              <a:rPr lang="de-DE" dirty="0" err="1"/>
              <a:t>using</a:t>
            </a:r>
            <a:r>
              <a:rPr lang="de-DE" dirty="0"/>
              <a:t> </a:t>
            </a:r>
            <a:r>
              <a:rPr lang="de-DE" dirty="0" err="1"/>
              <a:t>virtual</a:t>
            </a:r>
            <a:r>
              <a:rPr lang="de-DE" dirty="0"/>
              <a:t> </a:t>
            </a:r>
            <a:r>
              <a:rPr lang="de-DE" dirty="0" err="1"/>
              <a:t>reality</a:t>
            </a:r>
            <a:r>
              <a:rPr lang="de-DE" dirty="0"/>
              <a:t> </a:t>
            </a:r>
            <a:r>
              <a:rPr lang="de-DE" dirty="0" err="1"/>
              <a:t>technology</a:t>
            </a:r>
            <a:r>
              <a:rPr lang="de-DE" dirty="0" smtClean="0"/>
              <a:t>.</a:t>
            </a:r>
            <a:r>
              <a:rPr lang="en-GB" dirty="0" smtClean="0"/>
              <a:t>”. In Journal of Head Trauma Rehabilitation. Wolters Kluwer. pages 26-37.</a:t>
            </a:r>
            <a:endParaRPr lang="de-DE" dirty="0"/>
          </a:p>
        </p:txBody>
      </p:sp>
      <p:sp>
        <p:nvSpPr>
          <p:cNvPr id="3" name="Titel 2"/>
          <p:cNvSpPr>
            <a:spLocks noGrp="1"/>
          </p:cNvSpPr>
          <p:nvPr>
            <p:ph type="title"/>
          </p:nvPr>
        </p:nvSpPr>
        <p:spPr/>
        <p:txBody>
          <a:bodyPr/>
          <a:lstStyle/>
          <a:p>
            <a:pPr>
              <a:lnSpc>
                <a:spcPct val="120000"/>
              </a:lnSpc>
            </a:pPr>
            <a:r>
              <a:rPr lang="en-US" dirty="0" smtClean="0"/>
              <a:t>VR </a:t>
            </a:r>
            <a:r>
              <a:rPr lang="mr-IN" dirty="0" smtClean="0"/>
              <a:t>–</a:t>
            </a:r>
            <a:r>
              <a:rPr lang="en-US" dirty="0"/>
              <a:t> </a:t>
            </a:r>
            <a:r>
              <a:rPr lang="en-US" dirty="0" smtClean="0"/>
              <a:t>Driving Simulator</a:t>
            </a:r>
            <a:endParaRPr lang="en-US" dirty="0"/>
          </a:p>
        </p:txBody>
      </p:sp>
      <p:pic>
        <p:nvPicPr>
          <p:cNvPr id="5" name="Bild 4"/>
          <p:cNvPicPr>
            <a:picLocks noChangeAspect="1"/>
          </p:cNvPicPr>
          <p:nvPr/>
        </p:nvPicPr>
        <p:blipFill rotWithShape="1">
          <a:blip r:embed="rId3"/>
          <a:srcRect l="33327" r="10363"/>
          <a:stretch/>
        </p:blipFill>
        <p:spPr>
          <a:xfrm>
            <a:off x="5586933" y="2199506"/>
            <a:ext cx="3024337" cy="3759572"/>
          </a:xfrm>
          <a:prstGeom prst="rect">
            <a:avLst/>
          </a:prstGeom>
        </p:spPr>
      </p:pic>
    </p:spTree>
    <p:extLst>
      <p:ext uri="{BB962C8B-B14F-4D97-AF65-F5344CB8AC3E}">
        <p14:creationId xmlns:p14="http://schemas.microsoft.com/office/powerpoint/2010/main" val="754598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1988840"/>
            <a:ext cx="5558654" cy="4387130"/>
          </a:xfrm>
        </p:spPr>
        <p:txBody>
          <a:bodyPr anchor="t" anchorCtr="0">
            <a:normAutofit fontScale="62500" lnSpcReduction="20000"/>
          </a:bodyPr>
          <a:lstStyle/>
          <a:p>
            <a:pPr marL="0" indent="0">
              <a:lnSpc>
                <a:spcPct val="120000"/>
              </a:lnSpc>
              <a:buNone/>
            </a:pPr>
            <a:r>
              <a:rPr lang="de-DE" b="1" dirty="0" smtClean="0"/>
              <a:t>Short Description:</a:t>
            </a:r>
          </a:p>
          <a:p>
            <a:pPr marL="0" indent="0">
              <a:lnSpc>
                <a:spcPct val="120000"/>
              </a:lnSpc>
              <a:buNone/>
            </a:pPr>
            <a:r>
              <a:rPr lang="de-DE" dirty="0" smtClean="0"/>
              <a:t>Virtual </a:t>
            </a:r>
            <a:r>
              <a:rPr lang="de-DE" dirty="0" err="1" smtClean="0"/>
              <a:t>reality</a:t>
            </a:r>
            <a:r>
              <a:rPr lang="de-DE" dirty="0" smtClean="0"/>
              <a:t> </a:t>
            </a:r>
            <a:r>
              <a:rPr lang="de-DE" dirty="0" err="1" smtClean="0"/>
              <a:t>creates</a:t>
            </a:r>
            <a:r>
              <a:rPr lang="de-DE" dirty="0" smtClean="0"/>
              <a:t> an </a:t>
            </a:r>
            <a:r>
              <a:rPr lang="de-DE" dirty="0" err="1" smtClean="0"/>
              <a:t>immersive</a:t>
            </a:r>
            <a:r>
              <a:rPr lang="de-DE" dirty="0" smtClean="0"/>
              <a:t> </a:t>
            </a:r>
            <a:r>
              <a:rPr lang="de-DE" dirty="0" err="1" smtClean="0"/>
              <a:t>experience</a:t>
            </a:r>
            <a:r>
              <a:rPr lang="de-DE" dirty="0" smtClean="0"/>
              <a:t>, </a:t>
            </a:r>
            <a:r>
              <a:rPr lang="de-DE" dirty="0" err="1" smtClean="0"/>
              <a:t>which</a:t>
            </a:r>
            <a:r>
              <a:rPr lang="de-DE" dirty="0" smtClean="0"/>
              <a:t> </a:t>
            </a:r>
            <a:r>
              <a:rPr lang="de-DE" dirty="0" err="1" smtClean="0"/>
              <a:t>is</a:t>
            </a:r>
            <a:r>
              <a:rPr lang="de-DE" dirty="0" smtClean="0"/>
              <a:t> </a:t>
            </a:r>
            <a:r>
              <a:rPr lang="de-DE" dirty="0" err="1" smtClean="0"/>
              <a:t>highly</a:t>
            </a:r>
            <a:r>
              <a:rPr lang="de-DE" dirty="0" smtClean="0"/>
              <a:t> </a:t>
            </a:r>
            <a:r>
              <a:rPr lang="de-DE" dirty="0" err="1" smtClean="0"/>
              <a:t>valuable</a:t>
            </a:r>
            <a:r>
              <a:rPr lang="de-DE" dirty="0" smtClean="0"/>
              <a:t> in </a:t>
            </a:r>
            <a:r>
              <a:rPr lang="de-DE" dirty="0" err="1" smtClean="0"/>
              <a:t>early</a:t>
            </a:r>
            <a:r>
              <a:rPr lang="de-DE" dirty="0" smtClean="0"/>
              <a:t> </a:t>
            </a:r>
            <a:r>
              <a:rPr lang="de-DE" dirty="0" err="1" smtClean="0"/>
              <a:t>stages</a:t>
            </a:r>
            <a:r>
              <a:rPr lang="de-DE" dirty="0" smtClean="0"/>
              <a:t> </a:t>
            </a:r>
            <a:r>
              <a:rPr lang="de-DE" dirty="0" err="1" smtClean="0"/>
              <a:t>of</a:t>
            </a:r>
            <a:r>
              <a:rPr lang="de-DE" dirty="0" smtClean="0"/>
              <a:t> </a:t>
            </a:r>
            <a:r>
              <a:rPr lang="de-DE" dirty="0" err="1" smtClean="0"/>
              <a:t>new</a:t>
            </a:r>
            <a:r>
              <a:rPr lang="de-DE" dirty="0" smtClean="0"/>
              <a:t> </a:t>
            </a:r>
            <a:r>
              <a:rPr lang="de-DE" dirty="0" err="1" smtClean="0"/>
              <a:t>product</a:t>
            </a:r>
            <a:r>
              <a:rPr lang="de-DE" dirty="0" smtClean="0"/>
              <a:t> </a:t>
            </a:r>
            <a:r>
              <a:rPr lang="de-DE" dirty="0" err="1" smtClean="0"/>
              <a:t>development</a:t>
            </a:r>
            <a:r>
              <a:rPr lang="de-DE" dirty="0" smtClean="0"/>
              <a:t>, e.g. </a:t>
            </a:r>
            <a:r>
              <a:rPr lang="de-DE" dirty="0" err="1" smtClean="0"/>
              <a:t>for</a:t>
            </a:r>
            <a:r>
              <a:rPr lang="de-DE" dirty="0" smtClean="0"/>
              <a:t> </a:t>
            </a:r>
            <a:r>
              <a:rPr lang="de-DE" dirty="0" err="1" smtClean="0"/>
              <a:t>identifying</a:t>
            </a:r>
            <a:r>
              <a:rPr lang="de-DE" dirty="0" smtClean="0"/>
              <a:t> end-</a:t>
            </a:r>
            <a:r>
              <a:rPr lang="de-DE" dirty="0" err="1" smtClean="0"/>
              <a:t>customer</a:t>
            </a:r>
            <a:r>
              <a:rPr lang="de-DE" dirty="0" smtClean="0"/>
              <a:t> </a:t>
            </a:r>
            <a:r>
              <a:rPr lang="de-DE" dirty="0" err="1" smtClean="0"/>
              <a:t>needs</a:t>
            </a:r>
            <a:r>
              <a:rPr lang="de-DE" dirty="0" smtClean="0"/>
              <a:t>, </a:t>
            </a:r>
            <a:r>
              <a:rPr lang="de-DE" dirty="0" err="1" smtClean="0"/>
              <a:t>to</a:t>
            </a:r>
            <a:r>
              <a:rPr lang="de-DE" dirty="0" smtClean="0"/>
              <a:t> </a:t>
            </a:r>
            <a:r>
              <a:rPr lang="de-DE" dirty="0" err="1" smtClean="0"/>
              <a:t>generate</a:t>
            </a:r>
            <a:r>
              <a:rPr lang="de-DE" dirty="0" smtClean="0"/>
              <a:t> </a:t>
            </a:r>
            <a:r>
              <a:rPr lang="de-DE" dirty="0" err="1" smtClean="0"/>
              <a:t>empathy</a:t>
            </a:r>
            <a:r>
              <a:rPr lang="de-DE" dirty="0" smtClean="0"/>
              <a:t>, </a:t>
            </a:r>
            <a:r>
              <a:rPr lang="de-DE" dirty="0" err="1" smtClean="0"/>
              <a:t>trigger</a:t>
            </a:r>
            <a:r>
              <a:rPr lang="de-DE" dirty="0" smtClean="0"/>
              <a:t> </a:t>
            </a:r>
            <a:r>
              <a:rPr lang="de-DE" dirty="0" err="1" smtClean="0"/>
              <a:t>inspiration</a:t>
            </a:r>
            <a:r>
              <a:rPr lang="de-DE" dirty="0" smtClean="0"/>
              <a:t> </a:t>
            </a:r>
            <a:r>
              <a:rPr lang="de-DE" dirty="0" err="1" smtClean="0"/>
              <a:t>and</a:t>
            </a:r>
            <a:r>
              <a:rPr lang="de-DE" dirty="0" smtClean="0"/>
              <a:t> </a:t>
            </a:r>
            <a:r>
              <a:rPr lang="de-DE" dirty="0" err="1" smtClean="0"/>
              <a:t>to</a:t>
            </a:r>
            <a:r>
              <a:rPr lang="de-DE" dirty="0" smtClean="0"/>
              <a:t> </a:t>
            </a:r>
            <a:r>
              <a:rPr lang="de-DE" dirty="0" err="1" smtClean="0"/>
              <a:t>enable</a:t>
            </a:r>
            <a:r>
              <a:rPr lang="de-DE" dirty="0" smtClean="0"/>
              <a:t> </a:t>
            </a:r>
            <a:r>
              <a:rPr lang="de-DE" dirty="0" err="1" smtClean="0"/>
              <a:t>discussion</a:t>
            </a:r>
            <a:r>
              <a:rPr lang="de-DE" dirty="0" smtClean="0"/>
              <a:t> </a:t>
            </a:r>
            <a:r>
              <a:rPr lang="de-DE" dirty="0" err="1" smtClean="0"/>
              <a:t>and</a:t>
            </a:r>
            <a:r>
              <a:rPr lang="de-DE" dirty="0" smtClean="0"/>
              <a:t> </a:t>
            </a:r>
            <a:r>
              <a:rPr lang="de-DE" dirty="0" err="1" smtClean="0"/>
              <a:t>collaboration</a:t>
            </a:r>
            <a:r>
              <a:rPr lang="de-DE" dirty="0" smtClean="0"/>
              <a:t> on </a:t>
            </a:r>
            <a:r>
              <a:rPr lang="de-DE" dirty="0" err="1" smtClean="0"/>
              <a:t>early</a:t>
            </a:r>
            <a:r>
              <a:rPr lang="de-DE" dirty="0" smtClean="0"/>
              <a:t> </a:t>
            </a:r>
            <a:r>
              <a:rPr lang="de-DE" dirty="0" err="1" smtClean="0"/>
              <a:t>prototypes</a:t>
            </a:r>
            <a:r>
              <a:rPr lang="de-DE" dirty="0" smtClean="0"/>
              <a:t>. </a:t>
            </a:r>
          </a:p>
          <a:p>
            <a:pPr marL="0" indent="0">
              <a:lnSpc>
                <a:spcPct val="120000"/>
              </a:lnSpc>
              <a:buNone/>
            </a:pPr>
            <a:r>
              <a:rPr lang="de-DE" dirty="0" smtClean="0"/>
              <a:t>This </a:t>
            </a:r>
            <a:r>
              <a:rPr lang="de-DE" dirty="0" err="1" smtClean="0"/>
              <a:t>project</a:t>
            </a:r>
            <a:r>
              <a:rPr lang="de-DE" dirty="0" smtClean="0"/>
              <a:t> </a:t>
            </a:r>
            <a:r>
              <a:rPr lang="de-DE" dirty="0" err="1" smtClean="0"/>
              <a:t>takes</a:t>
            </a:r>
            <a:r>
              <a:rPr lang="de-DE" dirty="0" smtClean="0"/>
              <a:t> a </a:t>
            </a:r>
            <a:r>
              <a:rPr lang="de-DE" dirty="0" err="1" smtClean="0"/>
              <a:t>look</a:t>
            </a:r>
            <a:r>
              <a:rPr lang="de-DE" dirty="0" smtClean="0"/>
              <a:t> </a:t>
            </a:r>
            <a:r>
              <a:rPr lang="de-DE" dirty="0" err="1" smtClean="0"/>
              <a:t>into</a:t>
            </a:r>
            <a:r>
              <a:rPr lang="de-DE" dirty="0" smtClean="0"/>
              <a:t> </a:t>
            </a:r>
            <a:r>
              <a:rPr lang="de-DE" dirty="0" err="1" smtClean="0"/>
              <a:t>current</a:t>
            </a:r>
            <a:r>
              <a:rPr lang="de-DE" dirty="0" smtClean="0"/>
              <a:t> </a:t>
            </a:r>
            <a:r>
              <a:rPr lang="de-DE" dirty="0" err="1" smtClean="0"/>
              <a:t>research</a:t>
            </a:r>
            <a:r>
              <a:rPr lang="de-DE" dirty="0" smtClean="0"/>
              <a:t> on VR </a:t>
            </a:r>
            <a:r>
              <a:rPr lang="de-DE" dirty="0" err="1" smtClean="0"/>
              <a:t>employed</a:t>
            </a:r>
            <a:r>
              <a:rPr lang="de-DE" dirty="0" smtClean="0"/>
              <a:t> </a:t>
            </a:r>
            <a:r>
              <a:rPr lang="de-DE" dirty="0" err="1" smtClean="0"/>
              <a:t>within</a:t>
            </a:r>
            <a:r>
              <a:rPr lang="de-DE" dirty="0" smtClean="0"/>
              <a:t> </a:t>
            </a:r>
            <a:r>
              <a:rPr lang="de-DE" dirty="0" err="1" smtClean="0"/>
              <a:t>early</a:t>
            </a:r>
            <a:r>
              <a:rPr lang="de-DE" dirty="0" smtClean="0"/>
              <a:t> </a:t>
            </a:r>
            <a:r>
              <a:rPr lang="de-DE" dirty="0" err="1" smtClean="0"/>
              <a:t>stages</a:t>
            </a:r>
            <a:r>
              <a:rPr lang="de-DE" dirty="0" smtClean="0"/>
              <a:t> </a:t>
            </a:r>
            <a:r>
              <a:rPr lang="de-DE" dirty="0" err="1" smtClean="0"/>
              <a:t>of</a:t>
            </a:r>
            <a:r>
              <a:rPr lang="de-DE" dirty="0" smtClean="0"/>
              <a:t> </a:t>
            </a:r>
            <a:r>
              <a:rPr lang="de-DE" dirty="0" err="1" smtClean="0"/>
              <a:t>innovation</a:t>
            </a:r>
            <a:r>
              <a:rPr lang="de-DE" dirty="0" smtClean="0"/>
              <a:t>: </a:t>
            </a:r>
            <a:r>
              <a:rPr lang="de-DE" dirty="0" err="1" smtClean="0"/>
              <a:t>empathy-building</a:t>
            </a:r>
            <a:r>
              <a:rPr lang="de-DE" dirty="0" smtClean="0"/>
              <a:t> </a:t>
            </a:r>
            <a:r>
              <a:rPr lang="de-DE" dirty="0" err="1" smtClean="0"/>
              <a:t>and</a:t>
            </a:r>
            <a:r>
              <a:rPr lang="de-DE" dirty="0" smtClean="0"/>
              <a:t> </a:t>
            </a:r>
            <a:r>
              <a:rPr lang="de-DE" dirty="0" err="1" smtClean="0"/>
              <a:t>immersion</a:t>
            </a:r>
            <a:r>
              <a:rPr lang="de-DE" dirty="0" smtClean="0"/>
              <a:t> </a:t>
            </a:r>
            <a:r>
              <a:rPr lang="de-DE" dirty="0" err="1" smtClean="0"/>
              <a:t>experience</a:t>
            </a:r>
            <a:r>
              <a:rPr lang="de-DE" dirty="0" smtClean="0"/>
              <a:t> </a:t>
            </a:r>
            <a:r>
              <a:rPr lang="de-DE" dirty="0" err="1" smtClean="0"/>
              <a:t>within</a:t>
            </a:r>
            <a:r>
              <a:rPr lang="de-DE" dirty="0" smtClean="0"/>
              <a:t> </a:t>
            </a:r>
            <a:r>
              <a:rPr lang="de-DE" dirty="0" err="1" smtClean="0"/>
              <a:t>the</a:t>
            </a:r>
            <a:r>
              <a:rPr lang="de-DE" dirty="0" smtClean="0"/>
              <a:t> </a:t>
            </a:r>
            <a:r>
              <a:rPr lang="de-DE" dirty="0" err="1" smtClean="0"/>
              <a:t>idea</a:t>
            </a:r>
            <a:r>
              <a:rPr lang="de-DE" dirty="0" smtClean="0"/>
              <a:t> </a:t>
            </a:r>
            <a:r>
              <a:rPr lang="de-DE" dirty="0" err="1" smtClean="0"/>
              <a:t>generation</a:t>
            </a:r>
            <a:r>
              <a:rPr lang="de-DE" dirty="0" smtClean="0"/>
              <a:t> </a:t>
            </a:r>
            <a:r>
              <a:rPr lang="de-DE" dirty="0" err="1" smtClean="0"/>
              <a:t>phase</a:t>
            </a:r>
            <a:r>
              <a:rPr lang="de-DE" dirty="0" smtClean="0"/>
              <a:t>, </a:t>
            </a:r>
            <a:r>
              <a:rPr lang="de-DE" dirty="0" err="1" smtClean="0"/>
              <a:t>the</a:t>
            </a:r>
            <a:r>
              <a:rPr lang="de-DE" dirty="0" smtClean="0"/>
              <a:t> </a:t>
            </a:r>
            <a:r>
              <a:rPr lang="de-DE" dirty="0" err="1" smtClean="0"/>
              <a:t>possible</a:t>
            </a:r>
            <a:r>
              <a:rPr lang="de-DE" dirty="0" smtClean="0"/>
              <a:t> </a:t>
            </a:r>
            <a:r>
              <a:rPr lang="de-DE" dirty="0" err="1" smtClean="0"/>
              <a:t>integration</a:t>
            </a:r>
            <a:r>
              <a:rPr lang="de-DE" dirty="0" smtClean="0"/>
              <a:t> </a:t>
            </a:r>
            <a:r>
              <a:rPr lang="de-DE" dirty="0" err="1" smtClean="0"/>
              <a:t>of</a:t>
            </a:r>
            <a:r>
              <a:rPr lang="de-DE" dirty="0" smtClean="0"/>
              <a:t> end-</a:t>
            </a:r>
            <a:r>
              <a:rPr lang="de-DE" dirty="0" err="1" smtClean="0"/>
              <a:t>customers</a:t>
            </a:r>
            <a:r>
              <a:rPr lang="de-DE" dirty="0" smtClean="0"/>
              <a:t>, </a:t>
            </a:r>
            <a:r>
              <a:rPr lang="de-DE" dirty="0" err="1" smtClean="0"/>
              <a:t>collaboration</a:t>
            </a:r>
            <a:r>
              <a:rPr lang="de-DE" dirty="0" smtClean="0"/>
              <a:t> on </a:t>
            </a:r>
            <a:r>
              <a:rPr lang="de-DE" dirty="0" err="1" smtClean="0"/>
              <a:t>prototypes</a:t>
            </a:r>
            <a:r>
              <a:rPr lang="de-DE" dirty="0" smtClean="0"/>
              <a:t>, </a:t>
            </a:r>
            <a:r>
              <a:rPr lang="de-DE" dirty="0" err="1" smtClean="0"/>
              <a:t>current</a:t>
            </a:r>
            <a:r>
              <a:rPr lang="de-DE" dirty="0" smtClean="0"/>
              <a:t> </a:t>
            </a:r>
            <a:r>
              <a:rPr lang="de-DE" dirty="0" err="1" smtClean="0"/>
              <a:t>applications</a:t>
            </a:r>
            <a:r>
              <a:rPr lang="de-DE" dirty="0" smtClean="0"/>
              <a:t> </a:t>
            </a:r>
            <a:r>
              <a:rPr lang="de-DE" dirty="0" err="1" smtClean="0"/>
              <a:t>and</a:t>
            </a:r>
            <a:r>
              <a:rPr lang="de-DE" dirty="0" smtClean="0"/>
              <a:t> </a:t>
            </a:r>
            <a:r>
              <a:rPr lang="de-DE" dirty="0" err="1" smtClean="0"/>
              <a:t>trends</a:t>
            </a:r>
            <a:r>
              <a:rPr lang="de-DE" dirty="0" smtClean="0"/>
              <a:t>, </a:t>
            </a:r>
            <a:r>
              <a:rPr lang="de-DE" dirty="0" err="1" smtClean="0"/>
              <a:t>giving</a:t>
            </a:r>
            <a:r>
              <a:rPr lang="de-DE" dirty="0" smtClean="0"/>
              <a:t> an </a:t>
            </a:r>
            <a:r>
              <a:rPr lang="de-DE" dirty="0" err="1" smtClean="0"/>
              <a:t>outlook</a:t>
            </a:r>
            <a:r>
              <a:rPr lang="de-DE" dirty="0" smtClean="0"/>
              <a:t> on </a:t>
            </a:r>
            <a:r>
              <a:rPr lang="de-DE" dirty="0" err="1" smtClean="0"/>
              <a:t>possible</a:t>
            </a:r>
            <a:r>
              <a:rPr lang="de-DE" dirty="0" smtClean="0"/>
              <a:t> </a:t>
            </a:r>
            <a:r>
              <a:rPr lang="de-DE" dirty="0" err="1" smtClean="0"/>
              <a:t>paths</a:t>
            </a:r>
            <a:r>
              <a:rPr lang="de-DE" dirty="0" smtClean="0"/>
              <a:t> </a:t>
            </a:r>
            <a:r>
              <a:rPr lang="de-DE" dirty="0" err="1" smtClean="0"/>
              <a:t>for</a:t>
            </a:r>
            <a:r>
              <a:rPr lang="de-DE" dirty="0" smtClean="0"/>
              <a:t> </a:t>
            </a:r>
            <a:r>
              <a:rPr lang="de-DE" dirty="0" err="1" smtClean="0"/>
              <a:t>the</a:t>
            </a:r>
            <a:r>
              <a:rPr lang="de-DE" dirty="0" smtClean="0"/>
              <a:t> </a:t>
            </a:r>
            <a:r>
              <a:rPr lang="de-DE" dirty="0" err="1" smtClean="0"/>
              <a:t>future</a:t>
            </a:r>
            <a:r>
              <a:rPr lang="de-DE" dirty="0" smtClean="0"/>
              <a:t>. </a:t>
            </a:r>
            <a:endParaRPr lang="en-US" dirty="0" smtClean="0"/>
          </a:p>
          <a:p>
            <a:pPr marL="0" indent="0">
              <a:lnSpc>
                <a:spcPct val="120000"/>
              </a:lnSpc>
              <a:buNone/>
            </a:pPr>
            <a:r>
              <a:rPr lang="de-DE" b="1" dirty="0" smtClean="0"/>
              <a:t>References:</a:t>
            </a:r>
          </a:p>
          <a:p>
            <a:r>
              <a:rPr lang="en-US" dirty="0"/>
              <a:t>Kohler, T., </a:t>
            </a:r>
            <a:r>
              <a:rPr lang="en-US" dirty="0" err="1"/>
              <a:t>Fueller</a:t>
            </a:r>
            <a:r>
              <a:rPr lang="en-US" dirty="0"/>
              <a:t>, J., </a:t>
            </a:r>
            <a:r>
              <a:rPr lang="en-US" dirty="0" err="1"/>
              <a:t>Stieger</a:t>
            </a:r>
            <a:r>
              <a:rPr lang="en-US" dirty="0"/>
              <a:t>, D., &amp; </a:t>
            </a:r>
            <a:r>
              <a:rPr lang="en-US" dirty="0" err="1"/>
              <a:t>Matzler</a:t>
            </a:r>
            <a:r>
              <a:rPr lang="en-US" dirty="0"/>
              <a:t>, K. (2011). Avatar-based innovation: Consequences of the virtual co-creation experience. </a:t>
            </a:r>
            <a:r>
              <a:rPr lang="en-US" i="1" dirty="0"/>
              <a:t>Computers in Human Behavior</a:t>
            </a:r>
            <a:r>
              <a:rPr lang="en-US" dirty="0"/>
              <a:t>, </a:t>
            </a:r>
            <a:r>
              <a:rPr lang="en-US" i="1" dirty="0"/>
              <a:t>27</a:t>
            </a:r>
            <a:r>
              <a:rPr lang="en-US" dirty="0"/>
              <a:t>(1), 160-168</a:t>
            </a:r>
            <a:r>
              <a:rPr lang="en-US" dirty="0" smtClean="0"/>
              <a:t>.</a:t>
            </a:r>
          </a:p>
          <a:p>
            <a:r>
              <a:rPr lang="en-US" dirty="0" err="1"/>
              <a:t>Füller</a:t>
            </a:r>
            <a:r>
              <a:rPr lang="en-US" dirty="0"/>
              <a:t>, J., &amp; </a:t>
            </a:r>
            <a:r>
              <a:rPr lang="en-US" dirty="0" err="1"/>
              <a:t>Matzler</a:t>
            </a:r>
            <a:r>
              <a:rPr lang="en-US" dirty="0"/>
              <a:t>, K. (2007). Virtual product experience and customer participation—A chance for customer-</a:t>
            </a:r>
            <a:r>
              <a:rPr lang="en-US" dirty="0" err="1"/>
              <a:t>centred</a:t>
            </a:r>
            <a:r>
              <a:rPr lang="en-US" dirty="0"/>
              <a:t>, really new products. </a:t>
            </a:r>
            <a:r>
              <a:rPr lang="en-US" i="1" dirty="0" err="1"/>
              <a:t>Technovation</a:t>
            </a:r>
            <a:r>
              <a:rPr lang="en-US" dirty="0"/>
              <a:t>, </a:t>
            </a:r>
            <a:r>
              <a:rPr lang="en-US" i="1" dirty="0"/>
              <a:t>27</a:t>
            </a:r>
            <a:r>
              <a:rPr lang="en-US" dirty="0"/>
              <a:t>(6), </a:t>
            </a:r>
            <a:r>
              <a:rPr lang="en-US" dirty="0" smtClean="0"/>
              <a:t>378-387</a:t>
            </a:r>
            <a:r>
              <a:rPr lang="de-DE" dirty="0" smtClean="0"/>
              <a:t>.</a:t>
            </a:r>
          </a:p>
          <a:p>
            <a:r>
              <a:rPr lang="de-DE" dirty="0"/>
              <a:t>Pappas, M., </a:t>
            </a:r>
            <a:r>
              <a:rPr lang="de-DE" dirty="0" err="1"/>
              <a:t>Karabatsou</a:t>
            </a:r>
            <a:r>
              <a:rPr lang="de-DE" dirty="0"/>
              <a:t>, V., </a:t>
            </a:r>
            <a:r>
              <a:rPr lang="de-DE" dirty="0" err="1"/>
              <a:t>Mavrikios</a:t>
            </a:r>
            <a:r>
              <a:rPr lang="de-DE" dirty="0"/>
              <a:t>, D., &amp; </a:t>
            </a:r>
            <a:r>
              <a:rPr lang="de-DE" dirty="0" err="1"/>
              <a:t>Chryssolouris</a:t>
            </a:r>
            <a:r>
              <a:rPr lang="de-DE" dirty="0"/>
              <a:t>, G. (2006). Development </a:t>
            </a:r>
            <a:r>
              <a:rPr lang="de-DE" dirty="0" err="1"/>
              <a:t>of</a:t>
            </a:r>
            <a:r>
              <a:rPr lang="de-DE" dirty="0"/>
              <a:t> a web-</a:t>
            </a:r>
            <a:r>
              <a:rPr lang="de-DE" dirty="0" err="1"/>
              <a:t>based</a:t>
            </a:r>
            <a:r>
              <a:rPr lang="de-DE" dirty="0"/>
              <a:t> </a:t>
            </a:r>
            <a:r>
              <a:rPr lang="de-DE" dirty="0" err="1"/>
              <a:t>collaboration</a:t>
            </a:r>
            <a:r>
              <a:rPr lang="de-DE" dirty="0"/>
              <a:t> </a:t>
            </a:r>
            <a:r>
              <a:rPr lang="de-DE" dirty="0" err="1"/>
              <a:t>platform</a:t>
            </a:r>
            <a:r>
              <a:rPr lang="de-DE" dirty="0"/>
              <a:t> </a:t>
            </a:r>
            <a:r>
              <a:rPr lang="de-DE" dirty="0" err="1"/>
              <a:t>for</a:t>
            </a:r>
            <a:r>
              <a:rPr lang="de-DE" dirty="0"/>
              <a:t> </a:t>
            </a:r>
            <a:r>
              <a:rPr lang="de-DE" dirty="0" err="1"/>
              <a:t>manufacturing</a:t>
            </a:r>
            <a:r>
              <a:rPr lang="de-DE" dirty="0"/>
              <a:t> </a:t>
            </a:r>
            <a:r>
              <a:rPr lang="de-DE" dirty="0" err="1"/>
              <a:t>product</a:t>
            </a:r>
            <a:r>
              <a:rPr lang="de-DE" dirty="0"/>
              <a:t> </a:t>
            </a:r>
            <a:r>
              <a:rPr lang="de-DE" dirty="0" err="1"/>
              <a:t>and</a:t>
            </a:r>
            <a:r>
              <a:rPr lang="de-DE" dirty="0"/>
              <a:t> </a:t>
            </a:r>
            <a:r>
              <a:rPr lang="de-DE" dirty="0" err="1"/>
              <a:t>process</a:t>
            </a:r>
            <a:r>
              <a:rPr lang="de-DE" dirty="0"/>
              <a:t> design </a:t>
            </a:r>
            <a:r>
              <a:rPr lang="de-DE" dirty="0" err="1"/>
              <a:t>evaluation</a:t>
            </a:r>
            <a:r>
              <a:rPr lang="de-DE" dirty="0"/>
              <a:t> </a:t>
            </a:r>
            <a:r>
              <a:rPr lang="de-DE" dirty="0" err="1"/>
              <a:t>using</a:t>
            </a:r>
            <a:r>
              <a:rPr lang="de-DE" dirty="0"/>
              <a:t> </a:t>
            </a:r>
            <a:r>
              <a:rPr lang="de-DE" dirty="0" err="1"/>
              <a:t>virtual</a:t>
            </a:r>
            <a:r>
              <a:rPr lang="de-DE" dirty="0"/>
              <a:t> </a:t>
            </a:r>
            <a:r>
              <a:rPr lang="de-DE" dirty="0" err="1"/>
              <a:t>reality</a:t>
            </a:r>
            <a:r>
              <a:rPr lang="de-DE" dirty="0"/>
              <a:t> </a:t>
            </a:r>
            <a:r>
              <a:rPr lang="de-DE" dirty="0" err="1"/>
              <a:t>techniques</a:t>
            </a:r>
            <a:r>
              <a:rPr lang="de-DE" dirty="0"/>
              <a:t>. </a:t>
            </a:r>
            <a:r>
              <a:rPr lang="de-DE" i="1" dirty="0"/>
              <a:t>International Journal </a:t>
            </a:r>
            <a:r>
              <a:rPr lang="de-DE" i="1" dirty="0" err="1"/>
              <a:t>of</a:t>
            </a:r>
            <a:r>
              <a:rPr lang="de-DE" i="1" dirty="0"/>
              <a:t> Computer Integrated Manufacturing</a:t>
            </a:r>
            <a:r>
              <a:rPr lang="de-DE" dirty="0"/>
              <a:t>, </a:t>
            </a:r>
            <a:r>
              <a:rPr lang="de-DE" i="1" dirty="0"/>
              <a:t>19</a:t>
            </a:r>
            <a:r>
              <a:rPr lang="de-DE" dirty="0"/>
              <a:t>(8), 805-814.</a:t>
            </a:r>
            <a:endParaRPr lang="de-DE" dirty="0" smtClean="0"/>
          </a:p>
        </p:txBody>
      </p:sp>
      <p:sp>
        <p:nvSpPr>
          <p:cNvPr id="3" name="Titel 2"/>
          <p:cNvSpPr>
            <a:spLocks noGrp="1"/>
          </p:cNvSpPr>
          <p:nvPr>
            <p:ph type="title"/>
          </p:nvPr>
        </p:nvSpPr>
        <p:spPr/>
        <p:txBody>
          <a:bodyPr/>
          <a:lstStyle/>
          <a:p>
            <a:pPr>
              <a:lnSpc>
                <a:spcPct val="120000"/>
              </a:lnSpc>
            </a:pPr>
            <a:r>
              <a:rPr lang="de-DE" dirty="0" smtClean="0"/>
              <a:t>VR </a:t>
            </a:r>
            <a:r>
              <a:rPr lang="de-DE" dirty="0" err="1" smtClean="0"/>
              <a:t>supporting</a:t>
            </a:r>
            <a:r>
              <a:rPr lang="de-DE" dirty="0" smtClean="0"/>
              <a:t> </a:t>
            </a:r>
            <a:r>
              <a:rPr lang="de-DE" dirty="0" err="1" smtClean="0"/>
              <a:t>the</a:t>
            </a:r>
            <a:r>
              <a:rPr lang="de-DE" dirty="0" smtClean="0"/>
              <a:t> </a:t>
            </a:r>
            <a:r>
              <a:rPr lang="de-DE" dirty="0" err="1" smtClean="0"/>
              <a:t>innovation</a:t>
            </a:r>
            <a:r>
              <a:rPr lang="de-DE" dirty="0" smtClean="0"/>
              <a:t> </a:t>
            </a:r>
            <a:r>
              <a:rPr lang="de-DE" dirty="0" err="1" smtClean="0"/>
              <a:t>process</a:t>
            </a:r>
            <a:r>
              <a:rPr lang="de-DE" dirty="0" smtClean="0"/>
              <a:t>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899966"/>
            <a:ext cx="2656341" cy="1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547664" y="6453336"/>
            <a:ext cx="6264696" cy="246221"/>
          </a:xfrm>
          <a:prstGeom prst="rect">
            <a:avLst/>
          </a:prstGeom>
          <a:noFill/>
        </p:spPr>
        <p:txBody>
          <a:bodyPr wrap="square" rtlCol="0">
            <a:spAutoFit/>
          </a:bodyPr>
          <a:lstStyle/>
          <a:p>
            <a:r>
              <a:rPr lang="de-DE" sz="1000" dirty="0" smtClean="0"/>
              <a:t>Note: Image on Top: </a:t>
            </a:r>
            <a:r>
              <a:rPr lang="de-DE" sz="1000" dirty="0" err="1" smtClean="0"/>
              <a:t>Dexmo</a:t>
            </a:r>
            <a:r>
              <a:rPr lang="de-DE" sz="1000" dirty="0" smtClean="0"/>
              <a:t> F2 </a:t>
            </a:r>
            <a:r>
              <a:rPr lang="de-DE" sz="1000" dirty="0" err="1" smtClean="0"/>
              <a:t>Exoskeleton</a:t>
            </a:r>
            <a:endParaRPr lang="de-DE" sz="1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7" y="4318729"/>
            <a:ext cx="2656341" cy="1990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837" y="1196752"/>
            <a:ext cx="2661671" cy="190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79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xel\Desktop\cntr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272" y="2204864"/>
            <a:ext cx="4510232"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381498" y="2199506"/>
            <a:ext cx="4982590" cy="4176464"/>
          </a:xfrm>
        </p:spPr>
        <p:txBody>
          <a:bodyPr anchor="t" anchorCtr="0">
            <a:normAutofit fontScale="70000" lnSpcReduction="20000"/>
          </a:bodyPr>
          <a:lstStyle/>
          <a:p>
            <a:pPr marL="0" indent="0">
              <a:lnSpc>
                <a:spcPct val="120000"/>
              </a:lnSpc>
              <a:buNone/>
            </a:pPr>
            <a:r>
              <a:rPr lang="de-DE" b="1" dirty="0" smtClean="0"/>
              <a:t>Short Description:</a:t>
            </a:r>
          </a:p>
          <a:p>
            <a:pPr marL="0" indent="0">
              <a:lnSpc>
                <a:spcPct val="120000"/>
              </a:lnSpc>
              <a:buNone/>
            </a:pPr>
            <a:r>
              <a:rPr lang="en-US" dirty="0" smtClean="0"/>
              <a:t>Perceived control and authorship are a recurring schemes with many facets in HCI. Evaluating these is non-trivial and thus multiple approaches towards it exist. Your paper should summarize existing approaches and discuss how these can exploited for use in virtual reality environments.</a:t>
            </a:r>
            <a:br>
              <a:rPr lang="en-US" dirty="0" smtClean="0"/>
            </a:br>
            <a:endParaRPr lang="en-US" dirty="0" smtClean="0"/>
          </a:p>
          <a:p>
            <a:pPr marL="0" indent="0">
              <a:lnSpc>
                <a:spcPct val="120000"/>
              </a:lnSpc>
              <a:buNone/>
            </a:pPr>
            <a:r>
              <a:rPr lang="de-DE" b="1" dirty="0" smtClean="0"/>
              <a:t>References:</a:t>
            </a:r>
          </a:p>
          <a:p>
            <a:r>
              <a:rPr lang="en-US" sz="1900" dirty="0" smtClean="0"/>
              <a:t>A</a:t>
            </a:r>
            <a:r>
              <a:rPr lang="en-US" sz="1900" dirty="0"/>
              <a:t>. Hoesl, P. A. Vu, C. </a:t>
            </a:r>
            <a:r>
              <a:rPr lang="en-US" sz="1900" dirty="0" err="1"/>
              <a:t>Rosenmöller</a:t>
            </a:r>
            <a:r>
              <a:rPr lang="en-US" sz="1900" dirty="0"/>
              <a:t>, F. Lehmann, and A. </a:t>
            </a:r>
            <a:r>
              <a:rPr lang="en-US" sz="1900" dirty="0" err="1"/>
              <a:t>Butz</a:t>
            </a:r>
            <a:r>
              <a:rPr lang="en-US" sz="1900" dirty="0"/>
              <a:t>, “Towards an Evaluation Framework: Implicit Evaluation of Sense of Agency in a Creative Continuous Control Task,” in </a:t>
            </a:r>
            <a:r>
              <a:rPr lang="en-US" sz="1900" i="1" dirty="0"/>
              <a:t>Proceedings of the 35th Annual ACM Conference Extended Abstracts on Human Factors in Computing Systems</a:t>
            </a:r>
            <a:r>
              <a:rPr lang="en-US" sz="1900" dirty="0"/>
              <a:t>, Denver, Colorado, USA, 2017</a:t>
            </a:r>
            <a:r>
              <a:rPr lang="en-US" sz="1900" dirty="0" smtClean="0"/>
              <a:t>.</a:t>
            </a:r>
            <a:endParaRPr lang="en-US" sz="1900" dirty="0"/>
          </a:p>
          <a:p>
            <a:r>
              <a:rPr lang="en-US" sz="1900" dirty="0"/>
              <a:t>A. Hoesl and A. </a:t>
            </a:r>
            <a:r>
              <a:rPr lang="en-US" sz="1900" dirty="0" err="1"/>
              <a:t>Butz</a:t>
            </a:r>
            <a:r>
              <a:rPr lang="en-US" sz="1900" dirty="0"/>
              <a:t>, “Sense of Authorship and Agency in Computational Creativity Support,” in </a:t>
            </a:r>
            <a:r>
              <a:rPr lang="en-US" sz="1900" i="1" dirty="0"/>
              <a:t>Proceedings of the Workshop on Mixed-Initiative Creative Interfaces (MICI’17) in conjunction with CHI’17</a:t>
            </a:r>
            <a:r>
              <a:rPr lang="en-US" sz="1900" dirty="0"/>
              <a:t>, Denver, Colorado, USA, 2017</a:t>
            </a:r>
            <a:r>
              <a:rPr lang="en-US" sz="1900" dirty="0" smtClean="0"/>
              <a:t>.</a:t>
            </a:r>
            <a:endParaRPr lang="en-US" sz="1900" dirty="0"/>
          </a:p>
          <a:p>
            <a:r>
              <a:rPr lang="en-US" sz="1900" dirty="0"/>
              <a:t>P. J. Hinds, “User Control and Its Many Facets: A Study of Perceived Control in Human-Computer Interaction,” Hewlett Packard Laboratories, 1998.</a:t>
            </a:r>
          </a:p>
          <a:p>
            <a:endParaRPr lang="en-US" dirty="0"/>
          </a:p>
          <a:p>
            <a:endParaRPr lang="en-US" dirty="0"/>
          </a:p>
          <a:p>
            <a:endParaRPr lang="en-GB" dirty="0" smtClean="0"/>
          </a:p>
        </p:txBody>
      </p:sp>
      <p:sp>
        <p:nvSpPr>
          <p:cNvPr id="3" name="Titel 2"/>
          <p:cNvSpPr>
            <a:spLocks noGrp="1"/>
          </p:cNvSpPr>
          <p:nvPr>
            <p:ph type="title"/>
          </p:nvPr>
        </p:nvSpPr>
        <p:spPr/>
        <p:txBody>
          <a:bodyPr/>
          <a:lstStyle/>
          <a:p>
            <a:pPr>
              <a:lnSpc>
                <a:spcPct val="120000"/>
              </a:lnSpc>
            </a:pPr>
            <a:r>
              <a:rPr lang="de-DE" dirty="0" err="1" smtClean="0"/>
              <a:t>Evaluating</a:t>
            </a:r>
            <a:r>
              <a:rPr lang="de-DE" dirty="0" smtClean="0"/>
              <a:t> </a:t>
            </a:r>
            <a:r>
              <a:rPr lang="de-DE" dirty="0" err="1" smtClean="0"/>
              <a:t>Perceived</a:t>
            </a:r>
            <a:r>
              <a:rPr lang="de-DE" dirty="0" smtClean="0"/>
              <a:t> </a:t>
            </a:r>
            <a:r>
              <a:rPr lang="de-DE" dirty="0"/>
              <a:t>C</a:t>
            </a:r>
            <a:r>
              <a:rPr lang="de-DE" dirty="0" smtClean="0"/>
              <a:t>ontrol </a:t>
            </a:r>
            <a:r>
              <a:rPr lang="de-DE" dirty="0" err="1" smtClean="0"/>
              <a:t>and</a:t>
            </a:r>
            <a:r>
              <a:rPr lang="de-DE" dirty="0" smtClean="0"/>
              <a:t> </a:t>
            </a:r>
            <a:r>
              <a:rPr lang="de-DE" dirty="0" err="1" smtClean="0"/>
              <a:t>Authorship</a:t>
            </a:r>
            <a:r>
              <a:rPr lang="de-DE" dirty="0" smtClean="0"/>
              <a:t> in Virtual Reality</a:t>
            </a:r>
            <a:endParaRPr lang="en-US" dirty="0"/>
          </a:p>
        </p:txBody>
      </p:sp>
    </p:spTree>
    <p:extLst>
      <p:ext uri="{BB962C8B-B14F-4D97-AF65-F5344CB8AC3E}">
        <p14:creationId xmlns:p14="http://schemas.microsoft.com/office/powerpoint/2010/main" val="711437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037806"/>
          </a:xfrm>
        </p:spPr>
        <p:txBody>
          <a:bodyPr anchor="t" anchorCtr="0">
            <a:normAutofit fontScale="77500" lnSpcReduction="20000"/>
          </a:bodyPr>
          <a:lstStyle/>
          <a:p>
            <a:pPr marL="0" indent="0">
              <a:lnSpc>
                <a:spcPct val="120000"/>
              </a:lnSpc>
              <a:buNone/>
            </a:pPr>
            <a:r>
              <a:rPr lang="de-DE" b="1" dirty="0" smtClean="0"/>
              <a:t>Short Description:</a:t>
            </a:r>
          </a:p>
          <a:p>
            <a:pPr marL="0" indent="0">
              <a:buNone/>
            </a:pPr>
            <a:r>
              <a:rPr lang="de-DE" dirty="0"/>
              <a:t>Personalized systems are pervasive in daily use and personalization is an active research area. In this project, we want to gain an overview of how researchers </a:t>
            </a:r>
            <a:r>
              <a:rPr lang="de-DE" i="1" dirty="0"/>
              <a:t>evaluate</a:t>
            </a:r>
            <a:r>
              <a:rPr lang="de-DE" dirty="0"/>
              <a:t> their work in user studies. In particular, we are interested in the methodology used (e.g., surveys, interviews), the number and demographics of participants, the variables assessed (e.g., usability, trust), the analysis (qualitative or quantitative) and the kind of systems that are presented. Thus, we want to identify best practices for user-centered evaluation of personalized systems.</a:t>
            </a:r>
          </a:p>
          <a:p>
            <a:pPr marL="0" indent="0">
              <a:lnSpc>
                <a:spcPct val="120000"/>
              </a:lnSpc>
              <a:buNone/>
            </a:pPr>
            <a:endParaRPr lang="en-US" dirty="0" smtClean="0"/>
          </a:p>
          <a:p>
            <a:pPr marL="0" indent="0">
              <a:lnSpc>
                <a:spcPct val="120000"/>
              </a:lnSpc>
              <a:buNone/>
            </a:pPr>
            <a:r>
              <a:rPr lang="de-DE" b="1" dirty="0" smtClean="0"/>
              <a:t>References:</a:t>
            </a:r>
            <a:r>
              <a:rPr lang="en-GB" dirty="0" smtClean="0"/>
              <a:t>	</a:t>
            </a:r>
          </a:p>
          <a:p>
            <a:r>
              <a:rPr lang="de-DE" dirty="0" smtClean="0"/>
              <a:t>Van </a:t>
            </a:r>
            <a:r>
              <a:rPr lang="de-DE" dirty="0"/>
              <a:t>Velsen, L., Van Der Geest, T., Klaassen, R., &amp; Steehouder, M. (2008). User-Centered Evaluation of Adaptive and Adaptable Systems: A Literature Review. </a:t>
            </a:r>
            <a:r>
              <a:rPr lang="de-DE" i="1" dirty="0"/>
              <a:t>The Knowledge Engineering Review</a:t>
            </a:r>
            <a:r>
              <a:rPr lang="de-DE" dirty="0"/>
              <a:t>, </a:t>
            </a:r>
            <a:r>
              <a:rPr lang="de-DE" i="1" dirty="0"/>
              <a:t>23</a:t>
            </a:r>
            <a:r>
              <a:rPr lang="de-DE" dirty="0"/>
              <a:t>(03), 261-281</a:t>
            </a:r>
            <a:r>
              <a:rPr lang="de-DE" dirty="0" smtClean="0"/>
              <a:t>.</a:t>
            </a:r>
          </a:p>
          <a:p>
            <a:endParaRPr lang="de-DE" dirty="0"/>
          </a:p>
        </p:txBody>
      </p:sp>
      <p:sp>
        <p:nvSpPr>
          <p:cNvPr id="3" name="Titel 2"/>
          <p:cNvSpPr>
            <a:spLocks noGrp="1"/>
          </p:cNvSpPr>
          <p:nvPr>
            <p:ph type="title"/>
          </p:nvPr>
        </p:nvSpPr>
        <p:spPr/>
        <p:txBody>
          <a:bodyPr/>
          <a:lstStyle/>
          <a:p>
            <a:pPr>
              <a:lnSpc>
                <a:spcPct val="120000"/>
              </a:lnSpc>
            </a:pPr>
            <a:r>
              <a:rPr lang="de-DE" dirty="0"/>
              <a:t>User-centered Evaluation of </a:t>
            </a:r>
            <a:r>
              <a:rPr lang="de-DE" dirty="0" err="1"/>
              <a:t>Personalized</a:t>
            </a:r>
            <a:r>
              <a:rPr lang="de-DE" dirty="0"/>
              <a:t> </a:t>
            </a:r>
            <a:r>
              <a:rPr lang="de-DE" dirty="0" smtClean="0"/>
              <a:t>Systems </a:t>
            </a:r>
            <a:r>
              <a:rPr lang="de-DE" dirty="0" err="1" smtClean="0"/>
              <a:t>for</a:t>
            </a:r>
            <a:r>
              <a:rPr lang="de-DE" dirty="0" smtClean="0"/>
              <a:t> VR</a:t>
            </a:r>
            <a:endParaRPr lang="en-US" dirty="0"/>
          </a:p>
        </p:txBody>
      </p:sp>
    </p:spTree>
    <p:extLst>
      <p:ext uri="{BB962C8B-B14F-4D97-AF65-F5344CB8AC3E}">
        <p14:creationId xmlns:p14="http://schemas.microsoft.com/office/powerpoint/2010/main" val="1968252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70000" lnSpcReduction="20000"/>
          </a:bodyPr>
          <a:lstStyle/>
          <a:p>
            <a:pPr marL="0" indent="0">
              <a:lnSpc>
                <a:spcPct val="120000"/>
              </a:lnSpc>
              <a:buNone/>
            </a:pPr>
            <a:r>
              <a:rPr lang="de-DE" b="1" dirty="0" smtClean="0"/>
              <a:t>Short Description:</a:t>
            </a:r>
          </a:p>
          <a:p>
            <a:pPr marL="0" indent="0">
              <a:lnSpc>
                <a:spcPct val="120000"/>
              </a:lnSpc>
              <a:buNone/>
            </a:pPr>
            <a:r>
              <a:rPr lang="de-DE" dirty="0" smtClean="0"/>
              <a:t>Technologies like VRML </a:t>
            </a:r>
            <a:r>
              <a:rPr lang="de-DE" dirty="0" err="1" smtClean="0"/>
              <a:t>and</a:t>
            </a:r>
            <a:r>
              <a:rPr lang="de-DE" dirty="0" smtClean="0"/>
              <a:t> X3D </a:t>
            </a:r>
            <a:r>
              <a:rPr lang="de-DE" dirty="0" err="1" smtClean="0"/>
              <a:t>have</a:t>
            </a:r>
            <a:r>
              <a:rPr lang="de-DE" dirty="0" smtClean="0"/>
              <a:t> </a:t>
            </a:r>
            <a:r>
              <a:rPr lang="de-DE" dirty="0" err="1" smtClean="0"/>
              <a:t>existed</a:t>
            </a:r>
            <a:r>
              <a:rPr lang="de-DE" dirty="0" smtClean="0"/>
              <a:t> </a:t>
            </a:r>
            <a:r>
              <a:rPr lang="de-DE" dirty="0" err="1" smtClean="0"/>
              <a:t>for</a:t>
            </a:r>
            <a:r>
              <a:rPr lang="de-DE" dirty="0" smtClean="0"/>
              <a:t> </a:t>
            </a:r>
            <a:r>
              <a:rPr lang="de-DE" dirty="0" err="1" smtClean="0"/>
              <a:t>years</a:t>
            </a:r>
            <a:r>
              <a:rPr lang="de-DE" dirty="0" smtClean="0"/>
              <a:t>. </a:t>
            </a:r>
            <a:r>
              <a:rPr lang="de-DE" dirty="0" err="1" smtClean="0"/>
              <a:t>They</a:t>
            </a:r>
            <a:endParaRPr lang="de-DE" dirty="0" smtClean="0"/>
          </a:p>
          <a:p>
            <a:pPr marL="0" indent="0">
              <a:lnSpc>
                <a:spcPct val="120000"/>
              </a:lnSpc>
              <a:buNone/>
            </a:pPr>
            <a:r>
              <a:rPr lang="de-DE" dirty="0" err="1" smtClean="0"/>
              <a:t>intended</a:t>
            </a:r>
            <a:r>
              <a:rPr lang="de-DE" dirty="0" smtClean="0"/>
              <a:t> </a:t>
            </a:r>
            <a:r>
              <a:rPr lang="de-DE" dirty="0" err="1" smtClean="0"/>
              <a:t>to</a:t>
            </a:r>
            <a:r>
              <a:rPr lang="de-DE" dirty="0" smtClean="0"/>
              <a:t> open Browsers </a:t>
            </a:r>
            <a:r>
              <a:rPr lang="de-DE" dirty="0" err="1" smtClean="0"/>
              <a:t>for</a:t>
            </a:r>
            <a:r>
              <a:rPr lang="de-DE" dirty="0" smtClean="0"/>
              <a:t> Virtual Reality. </a:t>
            </a:r>
            <a:r>
              <a:rPr lang="de-DE" dirty="0" err="1" smtClean="0"/>
              <a:t>However</a:t>
            </a:r>
            <a:r>
              <a:rPr lang="de-DE" dirty="0" smtClean="0"/>
              <a:t>, </a:t>
            </a:r>
            <a:r>
              <a:rPr lang="de-DE" dirty="0" err="1" smtClean="0"/>
              <a:t>they</a:t>
            </a:r>
            <a:endParaRPr lang="de-DE" dirty="0" smtClean="0"/>
          </a:p>
          <a:p>
            <a:pPr marL="0" indent="0">
              <a:lnSpc>
                <a:spcPct val="120000"/>
              </a:lnSpc>
              <a:buNone/>
            </a:pPr>
            <a:r>
              <a:rPr lang="de-DE" dirty="0" err="1" smtClean="0"/>
              <a:t>have</a:t>
            </a:r>
            <a:r>
              <a:rPr lang="de-DE" dirty="0" smtClean="0"/>
              <a:t> </a:t>
            </a:r>
            <a:r>
              <a:rPr lang="de-DE" dirty="0" err="1" smtClean="0"/>
              <a:t>never</a:t>
            </a:r>
            <a:r>
              <a:rPr lang="de-DE" dirty="0" smtClean="0"/>
              <a:t> </a:t>
            </a:r>
            <a:r>
              <a:rPr lang="de-DE" dirty="0" err="1" smtClean="0"/>
              <a:t>gained</a:t>
            </a:r>
            <a:r>
              <a:rPr lang="de-DE" dirty="0" smtClean="0"/>
              <a:t> </a:t>
            </a:r>
            <a:r>
              <a:rPr lang="de-DE" dirty="0" err="1" smtClean="0"/>
              <a:t>widespread</a:t>
            </a:r>
            <a:r>
              <a:rPr lang="de-DE" dirty="0"/>
              <a:t> </a:t>
            </a:r>
            <a:r>
              <a:rPr lang="de-DE" dirty="0" err="1" smtClean="0"/>
              <a:t>adoption</a:t>
            </a:r>
            <a:r>
              <a:rPr lang="de-DE" dirty="0" smtClean="0"/>
              <a:t>.</a:t>
            </a:r>
          </a:p>
          <a:p>
            <a:pPr marL="0" indent="0">
              <a:lnSpc>
                <a:spcPct val="120000"/>
              </a:lnSpc>
              <a:buNone/>
            </a:pPr>
            <a:r>
              <a:rPr lang="de-DE" dirty="0" err="1" smtClean="0"/>
              <a:t>With</a:t>
            </a:r>
            <a:r>
              <a:rPr lang="de-DE" dirty="0" smtClean="0"/>
              <a:t> Browsers </a:t>
            </a:r>
            <a:r>
              <a:rPr lang="de-DE" dirty="0" err="1" smtClean="0"/>
              <a:t>finally</a:t>
            </a:r>
            <a:r>
              <a:rPr lang="de-DE" dirty="0" smtClean="0"/>
              <a:t> </a:t>
            </a:r>
            <a:r>
              <a:rPr lang="de-DE" dirty="0" err="1" smtClean="0"/>
              <a:t>offering</a:t>
            </a:r>
            <a:r>
              <a:rPr lang="de-DE" dirty="0" smtClean="0"/>
              <a:t> VR APIs, </a:t>
            </a:r>
            <a:r>
              <a:rPr lang="de-DE" dirty="0" err="1" smtClean="0"/>
              <a:t>the</a:t>
            </a:r>
            <a:r>
              <a:rPr lang="de-DE" dirty="0" smtClean="0"/>
              <a:t> </a:t>
            </a:r>
            <a:r>
              <a:rPr lang="de-DE" dirty="0" err="1" smtClean="0"/>
              <a:t>tables</a:t>
            </a:r>
            <a:r>
              <a:rPr lang="de-DE" dirty="0" smtClean="0"/>
              <a:t> </a:t>
            </a:r>
            <a:r>
              <a:rPr lang="de-DE" dirty="0" err="1" smtClean="0"/>
              <a:t>are</a:t>
            </a:r>
            <a:r>
              <a:rPr lang="de-DE" dirty="0" smtClean="0"/>
              <a:t> </a:t>
            </a:r>
            <a:r>
              <a:rPr lang="de-DE" dirty="0" err="1" smtClean="0"/>
              <a:t>turning</a:t>
            </a:r>
            <a:r>
              <a:rPr lang="de-DE" dirty="0" smtClean="0"/>
              <a:t>. This </a:t>
            </a:r>
            <a:r>
              <a:rPr lang="de-DE" dirty="0" err="1" smtClean="0"/>
              <a:t>project</a:t>
            </a:r>
            <a:r>
              <a:rPr lang="de-DE" dirty="0" smtClean="0"/>
              <a:t> </a:t>
            </a:r>
            <a:r>
              <a:rPr lang="de-DE" dirty="0" err="1" smtClean="0"/>
              <a:t>takes</a:t>
            </a:r>
            <a:r>
              <a:rPr lang="de-DE" dirty="0" smtClean="0"/>
              <a:t> a </a:t>
            </a:r>
            <a:r>
              <a:rPr lang="de-DE" dirty="0" err="1" smtClean="0"/>
              <a:t>look</a:t>
            </a:r>
            <a:r>
              <a:rPr lang="de-DE" dirty="0" smtClean="0"/>
              <a:t> </a:t>
            </a:r>
            <a:r>
              <a:rPr lang="de-DE" dirty="0" err="1" smtClean="0"/>
              <a:t>into</a:t>
            </a:r>
            <a:r>
              <a:rPr lang="de-DE" dirty="0" smtClean="0"/>
              <a:t> </a:t>
            </a:r>
            <a:r>
              <a:rPr lang="de-DE" dirty="0" err="1" smtClean="0"/>
              <a:t>the</a:t>
            </a:r>
            <a:r>
              <a:rPr lang="de-DE" dirty="0" smtClean="0"/>
              <a:t> </a:t>
            </a:r>
            <a:r>
              <a:rPr lang="de-DE" dirty="0" err="1" smtClean="0"/>
              <a:t>history</a:t>
            </a:r>
            <a:r>
              <a:rPr lang="de-DE" dirty="0" smtClean="0"/>
              <a:t> </a:t>
            </a:r>
            <a:r>
              <a:rPr lang="de-DE" dirty="0" err="1" smtClean="0"/>
              <a:t>of</a:t>
            </a:r>
            <a:r>
              <a:rPr lang="de-DE" dirty="0" smtClean="0"/>
              <a:t> VR </a:t>
            </a:r>
            <a:r>
              <a:rPr lang="de-DE" dirty="0" err="1" smtClean="0"/>
              <a:t>for</a:t>
            </a:r>
            <a:r>
              <a:rPr lang="de-DE" dirty="0" smtClean="0"/>
              <a:t> </a:t>
            </a:r>
            <a:r>
              <a:rPr lang="de-DE" dirty="0" err="1" smtClean="0"/>
              <a:t>the</a:t>
            </a:r>
            <a:r>
              <a:rPr lang="de-DE" dirty="0" smtClean="0"/>
              <a:t> web, </a:t>
            </a:r>
            <a:r>
              <a:rPr lang="de-DE" dirty="0" err="1" smtClean="0"/>
              <a:t>current</a:t>
            </a:r>
            <a:r>
              <a:rPr lang="de-DE" dirty="0" smtClean="0"/>
              <a:t> </a:t>
            </a:r>
            <a:r>
              <a:rPr lang="de-DE" dirty="0" err="1" smtClean="0"/>
              <a:t>applications</a:t>
            </a:r>
            <a:r>
              <a:rPr lang="de-DE" dirty="0" smtClean="0"/>
              <a:t> </a:t>
            </a:r>
            <a:r>
              <a:rPr lang="de-DE" dirty="0" err="1" smtClean="0"/>
              <a:t>and</a:t>
            </a:r>
            <a:r>
              <a:rPr lang="de-DE" dirty="0" smtClean="0"/>
              <a:t> </a:t>
            </a:r>
            <a:r>
              <a:rPr lang="de-DE" dirty="0" err="1" smtClean="0"/>
              <a:t>trends</a:t>
            </a:r>
            <a:r>
              <a:rPr lang="de-DE" dirty="0" smtClean="0"/>
              <a:t>, </a:t>
            </a:r>
            <a:r>
              <a:rPr lang="de-DE" dirty="0" err="1" smtClean="0"/>
              <a:t>as</a:t>
            </a:r>
            <a:r>
              <a:rPr lang="de-DE" dirty="0" smtClean="0"/>
              <a:t> </a:t>
            </a:r>
            <a:r>
              <a:rPr lang="de-DE" dirty="0" err="1" smtClean="0"/>
              <a:t>well</a:t>
            </a:r>
            <a:r>
              <a:rPr lang="de-DE" dirty="0" smtClean="0"/>
              <a:t> </a:t>
            </a:r>
            <a:r>
              <a:rPr lang="de-DE" dirty="0" err="1" smtClean="0"/>
              <a:t>as</a:t>
            </a:r>
            <a:r>
              <a:rPr lang="de-DE" dirty="0" smtClean="0"/>
              <a:t> an </a:t>
            </a:r>
            <a:r>
              <a:rPr lang="de-DE" dirty="0" err="1" smtClean="0"/>
              <a:t>outlook</a:t>
            </a:r>
            <a:r>
              <a:rPr lang="de-DE" dirty="0" smtClean="0"/>
              <a:t> </a:t>
            </a:r>
            <a:r>
              <a:rPr lang="de-DE" dirty="0" err="1" smtClean="0"/>
              <a:t>to</a:t>
            </a:r>
            <a:r>
              <a:rPr lang="de-DE" dirty="0" smtClean="0"/>
              <a:t> </a:t>
            </a:r>
            <a:r>
              <a:rPr lang="de-DE" dirty="0" err="1" smtClean="0"/>
              <a:t>future</a:t>
            </a:r>
            <a:r>
              <a:rPr lang="de-DE" dirty="0" smtClean="0"/>
              <a:t> </a:t>
            </a:r>
            <a:r>
              <a:rPr lang="de-DE" dirty="0" err="1" smtClean="0"/>
              <a:t>developments</a:t>
            </a:r>
            <a:r>
              <a:rPr lang="de-DE" dirty="0" smtClean="0"/>
              <a:t>. </a:t>
            </a:r>
            <a:endParaRPr lang="en-US" dirty="0" smtClean="0"/>
          </a:p>
          <a:p>
            <a:pPr marL="0" indent="0">
              <a:lnSpc>
                <a:spcPct val="120000"/>
              </a:lnSpc>
              <a:buNone/>
            </a:pPr>
            <a:r>
              <a:rPr lang="de-DE" b="1" dirty="0" smtClean="0"/>
              <a:t>References:</a:t>
            </a:r>
          </a:p>
          <a:p>
            <a:r>
              <a:rPr lang="de-DE" dirty="0"/>
              <a:t>Zhang, M., </a:t>
            </a:r>
            <a:r>
              <a:rPr lang="de-DE" dirty="0" err="1"/>
              <a:t>Lv</a:t>
            </a:r>
            <a:r>
              <a:rPr lang="de-DE" dirty="0"/>
              <a:t>, Z., Zhang, X., Chen, G., &amp; Zhang, K. (2009). Research </a:t>
            </a:r>
            <a:r>
              <a:rPr lang="de-DE" dirty="0" err="1"/>
              <a:t>and</a:t>
            </a:r>
            <a:r>
              <a:rPr lang="de-DE" dirty="0"/>
              <a:t> </a:t>
            </a:r>
            <a:r>
              <a:rPr lang="de-DE" dirty="0" err="1"/>
              <a:t>Application</a:t>
            </a:r>
            <a:r>
              <a:rPr lang="de-DE" dirty="0"/>
              <a:t> </a:t>
            </a:r>
            <a:r>
              <a:rPr lang="de-DE" dirty="0" err="1"/>
              <a:t>of</a:t>
            </a:r>
            <a:r>
              <a:rPr lang="de-DE" dirty="0"/>
              <a:t> </a:t>
            </a:r>
            <a:r>
              <a:rPr lang="de-DE" dirty="0" err="1"/>
              <a:t>the</a:t>
            </a:r>
            <a:r>
              <a:rPr lang="de-DE" dirty="0"/>
              <a:t> 3D Virtual Community </a:t>
            </a:r>
            <a:r>
              <a:rPr lang="de-DE" dirty="0" err="1"/>
              <a:t>Based</a:t>
            </a:r>
            <a:r>
              <a:rPr lang="de-DE" dirty="0"/>
              <a:t> on WEBVR </a:t>
            </a:r>
            <a:r>
              <a:rPr lang="de-DE" dirty="0" err="1"/>
              <a:t>and</a:t>
            </a:r>
            <a:r>
              <a:rPr lang="de-DE" dirty="0"/>
              <a:t> RIA. </a:t>
            </a:r>
            <a:r>
              <a:rPr lang="de-DE" i="1" dirty="0"/>
              <a:t>Computer </a:t>
            </a:r>
            <a:r>
              <a:rPr lang="de-DE" i="1" dirty="0" err="1"/>
              <a:t>and</a:t>
            </a:r>
            <a:r>
              <a:rPr lang="de-DE" i="1" dirty="0"/>
              <a:t> Information Science</a:t>
            </a:r>
            <a:r>
              <a:rPr lang="de-DE" dirty="0"/>
              <a:t>, </a:t>
            </a:r>
            <a:r>
              <a:rPr lang="de-DE" i="1" dirty="0"/>
              <a:t>2</a:t>
            </a:r>
            <a:r>
              <a:rPr lang="de-DE" dirty="0"/>
              <a:t>(1), 84</a:t>
            </a:r>
            <a:r>
              <a:rPr lang="de-DE" dirty="0" smtClean="0"/>
              <a:t>.</a:t>
            </a:r>
          </a:p>
          <a:p>
            <a:r>
              <a:rPr lang="de-DE" dirty="0" err="1"/>
              <a:t>Neelakantam</a:t>
            </a:r>
            <a:r>
              <a:rPr lang="de-DE" dirty="0"/>
              <a:t>, S., &amp; </a:t>
            </a:r>
            <a:r>
              <a:rPr lang="de-DE" dirty="0" err="1"/>
              <a:t>Pant</a:t>
            </a:r>
            <a:r>
              <a:rPr lang="de-DE" dirty="0"/>
              <a:t>, T. (2017). Setting </a:t>
            </a:r>
            <a:r>
              <a:rPr lang="de-DE" dirty="0" err="1"/>
              <a:t>Up</a:t>
            </a:r>
            <a:r>
              <a:rPr lang="de-DE" dirty="0"/>
              <a:t> </a:t>
            </a:r>
            <a:r>
              <a:rPr lang="de-DE" dirty="0" err="1"/>
              <a:t>Your</a:t>
            </a:r>
            <a:r>
              <a:rPr lang="de-DE" dirty="0"/>
              <a:t> VR Lab </a:t>
            </a:r>
            <a:r>
              <a:rPr lang="de-DE" dirty="0" err="1"/>
              <a:t>and</a:t>
            </a:r>
            <a:r>
              <a:rPr lang="de-DE" dirty="0"/>
              <a:t> </a:t>
            </a:r>
            <a:r>
              <a:rPr lang="de-DE" dirty="0" err="1"/>
              <a:t>Popular</a:t>
            </a:r>
            <a:r>
              <a:rPr lang="de-DE" dirty="0"/>
              <a:t> </a:t>
            </a:r>
            <a:r>
              <a:rPr lang="de-DE" dirty="0" err="1"/>
              <a:t>WebVR</a:t>
            </a:r>
            <a:r>
              <a:rPr lang="de-DE" dirty="0"/>
              <a:t> Projects. In </a:t>
            </a:r>
            <a:r>
              <a:rPr lang="de-DE" i="1" dirty="0"/>
              <a:t>Learning Web-</a:t>
            </a:r>
            <a:r>
              <a:rPr lang="de-DE" i="1" dirty="0" err="1"/>
              <a:t>based</a:t>
            </a:r>
            <a:r>
              <a:rPr lang="de-DE" i="1" dirty="0"/>
              <a:t> Virtual </a:t>
            </a:r>
            <a:r>
              <a:rPr lang="de-DE" i="1" dirty="0" smtClean="0"/>
              <a:t>Reality</a:t>
            </a:r>
            <a:r>
              <a:rPr lang="de-DE" dirty="0"/>
              <a:t> (pp. 11-16). </a:t>
            </a:r>
            <a:r>
              <a:rPr lang="de-DE" dirty="0" err="1"/>
              <a:t>Apress</a:t>
            </a:r>
            <a:r>
              <a:rPr lang="de-DE" dirty="0" smtClean="0"/>
              <a:t>.</a:t>
            </a:r>
          </a:p>
          <a:p>
            <a:r>
              <a:rPr lang="de-DE" dirty="0" err="1"/>
              <a:t>Koročsec</a:t>
            </a:r>
            <a:r>
              <a:rPr lang="de-DE" dirty="0"/>
              <a:t>, D., </a:t>
            </a:r>
            <a:r>
              <a:rPr lang="de-DE" dirty="0" err="1"/>
              <a:t>Holobar</a:t>
            </a:r>
            <a:r>
              <a:rPr lang="de-DE" dirty="0"/>
              <a:t>, A., Divjak, M., &amp; </a:t>
            </a:r>
            <a:r>
              <a:rPr lang="de-DE" dirty="0" err="1"/>
              <a:t>Zazula</a:t>
            </a:r>
            <a:r>
              <a:rPr lang="de-DE" dirty="0"/>
              <a:t>, D. (2005). Building </a:t>
            </a:r>
            <a:r>
              <a:rPr lang="de-DE" dirty="0" err="1"/>
              <a:t>interactive</a:t>
            </a:r>
            <a:r>
              <a:rPr lang="de-DE" dirty="0"/>
              <a:t> </a:t>
            </a:r>
            <a:r>
              <a:rPr lang="de-DE" dirty="0" err="1"/>
              <a:t>virtual</a:t>
            </a:r>
            <a:r>
              <a:rPr lang="de-DE" dirty="0"/>
              <a:t> </a:t>
            </a:r>
            <a:r>
              <a:rPr lang="de-DE" dirty="0" err="1"/>
              <a:t>environments</a:t>
            </a:r>
            <a:r>
              <a:rPr lang="de-DE" dirty="0"/>
              <a:t> </a:t>
            </a:r>
            <a:r>
              <a:rPr lang="de-DE" dirty="0" err="1"/>
              <a:t>for</a:t>
            </a:r>
            <a:r>
              <a:rPr lang="de-DE" dirty="0"/>
              <a:t> </a:t>
            </a:r>
            <a:r>
              <a:rPr lang="de-DE" dirty="0" err="1"/>
              <a:t>simulated</a:t>
            </a:r>
            <a:r>
              <a:rPr lang="de-DE" dirty="0"/>
              <a:t> </a:t>
            </a:r>
            <a:r>
              <a:rPr lang="de-DE" dirty="0" err="1"/>
              <a:t>training</a:t>
            </a:r>
            <a:r>
              <a:rPr lang="de-DE" dirty="0"/>
              <a:t> in </a:t>
            </a:r>
            <a:r>
              <a:rPr lang="de-DE" dirty="0" err="1"/>
              <a:t>medicine</a:t>
            </a:r>
            <a:r>
              <a:rPr lang="de-DE" dirty="0"/>
              <a:t> </a:t>
            </a:r>
            <a:r>
              <a:rPr lang="de-DE" dirty="0" err="1"/>
              <a:t>using</a:t>
            </a:r>
            <a:r>
              <a:rPr lang="de-DE" dirty="0"/>
              <a:t> VRML </a:t>
            </a:r>
            <a:r>
              <a:rPr lang="de-DE" dirty="0" err="1"/>
              <a:t>and</a:t>
            </a:r>
            <a:r>
              <a:rPr lang="de-DE" dirty="0"/>
              <a:t> Java/JavaScript. </a:t>
            </a:r>
            <a:r>
              <a:rPr lang="de-DE" i="1" dirty="0"/>
              <a:t>Computer </a:t>
            </a:r>
            <a:r>
              <a:rPr lang="de-DE" i="1" dirty="0" err="1"/>
              <a:t>Methods</a:t>
            </a:r>
            <a:r>
              <a:rPr lang="de-DE" i="1" dirty="0"/>
              <a:t> </a:t>
            </a:r>
            <a:r>
              <a:rPr lang="de-DE" i="1" dirty="0" err="1"/>
              <a:t>and</a:t>
            </a:r>
            <a:r>
              <a:rPr lang="de-DE" i="1" dirty="0"/>
              <a:t> </a:t>
            </a:r>
            <a:r>
              <a:rPr lang="de-DE" i="1" dirty="0" err="1"/>
              <a:t>Programs</a:t>
            </a:r>
            <a:r>
              <a:rPr lang="de-DE" i="1" dirty="0"/>
              <a:t> in </a:t>
            </a:r>
            <a:r>
              <a:rPr lang="de-DE" i="1" dirty="0" err="1"/>
              <a:t>Biomedicine</a:t>
            </a:r>
            <a:r>
              <a:rPr lang="de-DE" dirty="0"/>
              <a:t>, </a:t>
            </a:r>
            <a:r>
              <a:rPr lang="de-DE" i="1" dirty="0"/>
              <a:t>80</a:t>
            </a:r>
            <a:r>
              <a:rPr lang="de-DE" dirty="0"/>
              <a:t>, S61-S70.</a:t>
            </a:r>
            <a:endParaRPr lang="en-GB" dirty="0"/>
          </a:p>
        </p:txBody>
      </p:sp>
      <p:sp>
        <p:nvSpPr>
          <p:cNvPr id="3" name="Titel 2"/>
          <p:cNvSpPr>
            <a:spLocks noGrp="1"/>
          </p:cNvSpPr>
          <p:nvPr>
            <p:ph type="title"/>
          </p:nvPr>
        </p:nvSpPr>
        <p:spPr/>
        <p:txBody>
          <a:bodyPr/>
          <a:lstStyle/>
          <a:p>
            <a:pPr>
              <a:lnSpc>
                <a:spcPct val="120000"/>
              </a:lnSpc>
            </a:pPr>
            <a:r>
              <a:rPr lang="de-DE" dirty="0" err="1" smtClean="0"/>
              <a:t>WebVR</a:t>
            </a:r>
            <a:r>
              <a:rPr lang="de-DE" dirty="0" smtClean="0"/>
              <a:t> </a:t>
            </a:r>
            <a:r>
              <a:rPr lang="mr-IN" dirty="0" smtClean="0"/>
              <a:t>–</a:t>
            </a:r>
            <a:r>
              <a:rPr lang="de-DE" dirty="0" smtClean="0"/>
              <a:t> </a:t>
            </a:r>
            <a:r>
              <a:rPr lang="de-DE" dirty="0" err="1" smtClean="0"/>
              <a:t>Past</a:t>
            </a:r>
            <a:r>
              <a:rPr lang="de-DE" dirty="0" smtClean="0"/>
              <a:t>, </a:t>
            </a:r>
            <a:r>
              <a:rPr lang="de-DE" dirty="0" err="1" smtClean="0"/>
              <a:t>Present</a:t>
            </a:r>
            <a:r>
              <a:rPr lang="de-DE" dirty="0" smtClean="0"/>
              <a:t>, Future</a:t>
            </a:r>
            <a:endParaRPr lang="en-US"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2199506"/>
            <a:ext cx="1972268" cy="4060031"/>
          </a:xfrm>
          <a:prstGeom prst="rect">
            <a:avLst/>
          </a:prstGeom>
        </p:spPr>
      </p:pic>
    </p:spTree>
    <p:extLst>
      <p:ext uri="{BB962C8B-B14F-4D97-AF65-F5344CB8AC3E}">
        <p14:creationId xmlns:p14="http://schemas.microsoft.com/office/powerpoint/2010/main" val="297021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55000" lnSpcReduction="20000"/>
          </a:bodyPr>
          <a:lstStyle/>
          <a:p>
            <a:pPr marL="0" indent="0">
              <a:lnSpc>
                <a:spcPct val="120000"/>
              </a:lnSpc>
              <a:buNone/>
            </a:pPr>
            <a:r>
              <a:rPr lang="de-DE" b="1" dirty="0" smtClean="0"/>
              <a:t>Short Description:</a:t>
            </a:r>
          </a:p>
          <a:p>
            <a:pPr marL="0" indent="0">
              <a:lnSpc>
                <a:spcPct val="120000"/>
              </a:lnSpc>
              <a:buNone/>
            </a:pPr>
            <a:r>
              <a:rPr lang="de-DE" sz="2200" dirty="0" smtClean="0"/>
              <a:t>The topic covers the synergy between virtual reality and the field of human-robot-interaction (HRI). </a:t>
            </a:r>
          </a:p>
          <a:p>
            <a:pPr marL="0" indent="0">
              <a:lnSpc>
                <a:spcPct val="120000"/>
              </a:lnSpc>
              <a:buNone/>
            </a:pPr>
            <a:r>
              <a:rPr lang="de-DE" sz="2200" dirty="0" smtClean="0"/>
              <a:t>Main focus: The impact of avatars and remote operation. Investigation and presentation of current and future applications (e.g., collaboration, telepresence, medical applications).</a:t>
            </a:r>
            <a:endParaRPr lang="en-US" sz="2200" dirty="0" smtClean="0"/>
          </a:p>
          <a:p>
            <a:pPr marL="0" indent="0">
              <a:lnSpc>
                <a:spcPct val="120000"/>
              </a:lnSpc>
              <a:buNone/>
            </a:pPr>
            <a:r>
              <a:rPr lang="de-DE" b="1" dirty="0" smtClean="0"/>
              <a:t>References:</a:t>
            </a:r>
          </a:p>
          <a:p>
            <a:r>
              <a:rPr lang="en-US" sz="2200" dirty="0" err="1"/>
              <a:t>Burdea</a:t>
            </a:r>
            <a:r>
              <a:rPr lang="en-US" sz="2200" dirty="0"/>
              <a:t>, G. C. (1999). Invited review: the synergy between virtual reality and robotics. </a:t>
            </a:r>
            <a:r>
              <a:rPr lang="en-US" sz="2200" i="1" dirty="0"/>
              <a:t>IEEE Transactions on Robotics and Automation</a:t>
            </a:r>
            <a:r>
              <a:rPr lang="en-US" sz="2200" dirty="0"/>
              <a:t>, </a:t>
            </a:r>
            <a:r>
              <a:rPr lang="en-US" sz="2200" i="1" dirty="0"/>
              <a:t>15</a:t>
            </a:r>
            <a:r>
              <a:rPr lang="en-US" sz="2200" dirty="0"/>
              <a:t>(3), 400-410</a:t>
            </a:r>
            <a:r>
              <a:rPr lang="en-US" sz="2200" dirty="0" smtClean="0"/>
              <a:t>.</a:t>
            </a:r>
          </a:p>
          <a:p>
            <a:r>
              <a:rPr lang="en-US" sz="2200" dirty="0" err="1"/>
              <a:t>Monferrer</a:t>
            </a:r>
            <a:r>
              <a:rPr lang="en-US" sz="2200" dirty="0"/>
              <a:t>, A., &amp; </a:t>
            </a:r>
            <a:r>
              <a:rPr lang="en-US" sz="2200" dirty="0" err="1"/>
              <a:t>Bonyuet</a:t>
            </a:r>
            <a:r>
              <a:rPr lang="en-US" sz="2200" dirty="0"/>
              <a:t>, D. (2002). Cooperative robot teleoperation through virtual reality interfaces. In </a:t>
            </a:r>
            <a:r>
              <a:rPr lang="en-US" sz="2200" i="1" dirty="0"/>
              <a:t>Information </a:t>
            </a:r>
            <a:r>
              <a:rPr lang="en-US" sz="2200" i="1" dirty="0" err="1"/>
              <a:t>Visualisation</a:t>
            </a:r>
            <a:r>
              <a:rPr lang="en-US" sz="2200" i="1" dirty="0"/>
              <a:t>, 2002. Proceedings. Sixth International Conference on</a:t>
            </a:r>
            <a:r>
              <a:rPr lang="en-US" sz="2200" dirty="0"/>
              <a:t> (pp. 243-248). IEEE</a:t>
            </a:r>
            <a:r>
              <a:rPr lang="en-US" sz="2200" dirty="0" smtClean="0"/>
              <a:t>.</a:t>
            </a:r>
          </a:p>
          <a:p>
            <a:r>
              <a:rPr lang="en-US" sz="2200" dirty="0" err="1"/>
              <a:t>Thellman</a:t>
            </a:r>
            <a:r>
              <a:rPr lang="en-US" sz="2200" dirty="0"/>
              <a:t>, S., </a:t>
            </a:r>
            <a:r>
              <a:rPr lang="en-US" sz="2200" dirty="0" err="1"/>
              <a:t>Silvervarg</a:t>
            </a:r>
            <a:r>
              <a:rPr lang="en-US" sz="2200" dirty="0"/>
              <a:t>, A., </a:t>
            </a:r>
            <a:r>
              <a:rPr lang="en-US" sz="2200" dirty="0" err="1"/>
              <a:t>Gulz</a:t>
            </a:r>
            <a:r>
              <a:rPr lang="en-US" sz="2200" dirty="0"/>
              <a:t>, A., &amp; </a:t>
            </a:r>
            <a:r>
              <a:rPr lang="en-US" sz="2200" dirty="0" err="1"/>
              <a:t>Ziemke</a:t>
            </a:r>
            <a:r>
              <a:rPr lang="en-US" sz="2200" dirty="0"/>
              <a:t>, T. (2016, September). Physical vs. Virtual Agent Embodiment and Effects on Social Interaction. In </a:t>
            </a:r>
            <a:r>
              <a:rPr lang="en-US" sz="2200" i="1" dirty="0"/>
              <a:t>International Conference on Intelligent Virtual Agents</a:t>
            </a:r>
            <a:r>
              <a:rPr lang="en-US" sz="2200" dirty="0"/>
              <a:t> (pp. 412-415). Springer International Publishing</a:t>
            </a:r>
            <a:r>
              <a:rPr lang="en-US" sz="2200" dirty="0" smtClean="0"/>
              <a:t>.</a:t>
            </a:r>
          </a:p>
          <a:p>
            <a:r>
              <a:rPr lang="en-US" sz="2200" dirty="0" err="1"/>
              <a:t>Artstein</a:t>
            </a:r>
            <a:r>
              <a:rPr lang="en-US" sz="2200" dirty="0"/>
              <a:t>, R., </a:t>
            </a:r>
            <a:r>
              <a:rPr lang="en-US" sz="2200" dirty="0" err="1"/>
              <a:t>Traum</a:t>
            </a:r>
            <a:r>
              <a:rPr lang="en-US" sz="2200" dirty="0"/>
              <a:t>, D., </a:t>
            </a:r>
            <a:r>
              <a:rPr lang="en-US" sz="2200" dirty="0" err="1"/>
              <a:t>Boberg</a:t>
            </a:r>
            <a:r>
              <a:rPr lang="en-US" sz="2200" dirty="0"/>
              <a:t>, J., Gainer, A., </a:t>
            </a:r>
            <a:r>
              <a:rPr lang="en-US" sz="2200" dirty="0" err="1"/>
              <a:t>Gratch</a:t>
            </a:r>
            <a:r>
              <a:rPr lang="en-US" sz="2200" dirty="0"/>
              <a:t>, J., Johnson, E., ... &amp; Nakano, M. (2016, October). </a:t>
            </a:r>
            <a:r>
              <a:rPr lang="en-US" sz="2200" dirty="0" err="1"/>
              <a:t>Niki</a:t>
            </a:r>
            <a:r>
              <a:rPr lang="en-US" sz="2200" dirty="0"/>
              <a:t> and Julie: a robot and virtual human for studying multimodal social interaction. In </a:t>
            </a:r>
            <a:r>
              <a:rPr lang="en-US" sz="2200" i="1" dirty="0"/>
              <a:t>Proceedings of the 18th ACM International Conference on Multimodal Interaction</a:t>
            </a:r>
            <a:r>
              <a:rPr lang="en-US" sz="2200" dirty="0"/>
              <a:t> (pp. 402-403). ACM.</a:t>
            </a:r>
            <a:endParaRPr lang="en-US" sz="2200" dirty="0" smtClean="0"/>
          </a:p>
        </p:txBody>
      </p:sp>
      <p:sp>
        <p:nvSpPr>
          <p:cNvPr id="3" name="Titel 2"/>
          <p:cNvSpPr>
            <a:spLocks noGrp="1"/>
          </p:cNvSpPr>
          <p:nvPr>
            <p:ph type="title"/>
          </p:nvPr>
        </p:nvSpPr>
        <p:spPr/>
        <p:txBody>
          <a:bodyPr/>
          <a:lstStyle/>
          <a:p>
            <a:pPr>
              <a:lnSpc>
                <a:spcPct val="120000"/>
              </a:lnSpc>
            </a:pPr>
            <a:r>
              <a:rPr lang="de-DE" dirty="0" smtClean="0"/>
              <a:t>Robots &amp; VR</a:t>
            </a:r>
            <a:endParaRPr lang="en-US" dirty="0"/>
          </a:p>
        </p:txBody>
      </p:sp>
      <p:pic>
        <p:nvPicPr>
          <p:cNvPr id="4" name="Bild 3"/>
          <p:cNvPicPr>
            <a:picLocks noChangeAspect="1"/>
          </p:cNvPicPr>
          <p:nvPr/>
        </p:nvPicPr>
        <p:blipFill>
          <a:blip r:embed="rId2"/>
          <a:stretch>
            <a:fillRect/>
          </a:stretch>
        </p:blipFill>
        <p:spPr>
          <a:xfrm>
            <a:off x="5796136" y="2218357"/>
            <a:ext cx="2527300" cy="3467100"/>
          </a:xfrm>
          <a:prstGeom prst="rect">
            <a:avLst/>
          </a:prstGeom>
        </p:spPr>
      </p:pic>
      <p:pic>
        <p:nvPicPr>
          <p:cNvPr id="1026" name="Picture 2" descr="Robot Chess"/>
          <p:cNvPicPr>
            <a:picLocks noChangeAspect="1" noChangeArrowheads="1"/>
          </p:cNvPicPr>
          <p:nvPr/>
        </p:nvPicPr>
        <p:blipFill rotWithShape="1">
          <a:blip r:embed="rId3">
            <a:extLst>
              <a:ext uri="{28A0092B-C50C-407E-A947-70E740481C1C}">
                <a14:useLocalDpi xmlns:a14="http://schemas.microsoft.com/office/drawing/2010/main" val="0"/>
              </a:ext>
            </a:extLst>
          </a:blip>
          <a:srcRect l="20083" r="24396"/>
          <a:stretch/>
        </p:blipFill>
        <p:spPr bwMode="auto">
          <a:xfrm>
            <a:off x="5580113" y="2218357"/>
            <a:ext cx="3456384" cy="350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51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47500" lnSpcReduction="20000"/>
          </a:bodyPr>
          <a:lstStyle/>
          <a:p>
            <a:pPr marL="0" indent="0">
              <a:lnSpc>
                <a:spcPct val="120000"/>
              </a:lnSpc>
              <a:buNone/>
            </a:pPr>
            <a:r>
              <a:rPr lang="de-DE" b="1" dirty="0" smtClean="0"/>
              <a:t>Short Description:</a:t>
            </a:r>
          </a:p>
          <a:p>
            <a:pPr marL="0" indent="0">
              <a:lnSpc>
                <a:spcPct val="120000"/>
              </a:lnSpc>
              <a:buNone/>
            </a:pPr>
            <a:r>
              <a:rPr lang="de-DE" dirty="0" err="1" smtClean="0"/>
              <a:t>Electric</a:t>
            </a:r>
            <a:r>
              <a:rPr lang="de-DE" dirty="0" smtClean="0"/>
              <a:t> </a:t>
            </a:r>
            <a:r>
              <a:rPr lang="de-DE" dirty="0" err="1" smtClean="0"/>
              <a:t>muscle</a:t>
            </a:r>
            <a:r>
              <a:rPr lang="de-DE" dirty="0" smtClean="0"/>
              <a:t> </a:t>
            </a:r>
            <a:r>
              <a:rPr lang="de-DE" dirty="0" err="1" smtClean="0"/>
              <a:t>stimulation</a:t>
            </a:r>
            <a:r>
              <a:rPr lang="de-DE" dirty="0"/>
              <a:t> </a:t>
            </a:r>
            <a:r>
              <a:rPr lang="de-DE" dirty="0" smtClean="0"/>
              <a:t>(EMS) </a:t>
            </a:r>
            <a:r>
              <a:rPr lang="de-DE" dirty="0" err="1" smtClean="0"/>
              <a:t>have</a:t>
            </a:r>
            <a:r>
              <a:rPr lang="de-DE" dirty="0" smtClean="0"/>
              <a:t> </a:t>
            </a:r>
            <a:r>
              <a:rPr lang="de-DE" dirty="0" err="1" smtClean="0"/>
              <a:t>had</a:t>
            </a:r>
            <a:r>
              <a:rPr lang="de-DE" dirty="0" smtClean="0"/>
              <a:t> </a:t>
            </a:r>
            <a:r>
              <a:rPr lang="de-DE" dirty="0" err="1" smtClean="0"/>
              <a:t>several</a:t>
            </a:r>
            <a:r>
              <a:rPr lang="de-DE" dirty="0" smtClean="0"/>
              <a:t> </a:t>
            </a:r>
            <a:r>
              <a:rPr lang="de-DE" dirty="0" err="1" smtClean="0"/>
              <a:t>interesting</a:t>
            </a:r>
            <a:r>
              <a:rPr lang="de-DE" dirty="0" smtClean="0"/>
              <a:t> </a:t>
            </a:r>
            <a:r>
              <a:rPr lang="de-DE" dirty="0" err="1" smtClean="0"/>
              <a:t>applications</a:t>
            </a:r>
            <a:r>
              <a:rPr lang="de-DE" dirty="0" smtClean="0"/>
              <a:t> </a:t>
            </a:r>
            <a:r>
              <a:rPr lang="de-DE" dirty="0" err="1" smtClean="0"/>
              <a:t>recently</a:t>
            </a:r>
            <a:r>
              <a:rPr lang="de-DE" dirty="0" smtClean="0"/>
              <a:t>. </a:t>
            </a:r>
            <a:r>
              <a:rPr lang="de-DE" dirty="0" err="1" smtClean="0"/>
              <a:t>For</a:t>
            </a:r>
            <a:r>
              <a:rPr lang="de-DE" dirty="0" smtClean="0"/>
              <a:t> </a:t>
            </a:r>
            <a:r>
              <a:rPr lang="de-DE" dirty="0" err="1" smtClean="0"/>
              <a:t>example</a:t>
            </a:r>
            <a:r>
              <a:rPr lang="de-DE" dirty="0" smtClean="0"/>
              <a:t>, </a:t>
            </a:r>
            <a:r>
              <a:rPr lang="de-DE" dirty="0" err="1" smtClean="0"/>
              <a:t>it</a:t>
            </a:r>
            <a:r>
              <a:rPr lang="de-DE" dirty="0"/>
              <a:t> </a:t>
            </a:r>
            <a:r>
              <a:rPr lang="de-DE" dirty="0" smtClean="0"/>
              <a:t>was </a:t>
            </a:r>
            <a:r>
              <a:rPr lang="de-DE" dirty="0" err="1" smtClean="0"/>
              <a:t>proposed</a:t>
            </a:r>
            <a:r>
              <a:rPr lang="de-DE" dirty="0" smtClean="0"/>
              <a:t> </a:t>
            </a:r>
            <a:r>
              <a:rPr lang="de-DE" dirty="0" err="1" smtClean="0"/>
              <a:t>for</a:t>
            </a:r>
            <a:r>
              <a:rPr lang="de-DE" dirty="0" smtClean="0"/>
              <a:t> </a:t>
            </a:r>
            <a:r>
              <a:rPr lang="de-DE" dirty="0" err="1" smtClean="0"/>
              <a:t>steering</a:t>
            </a:r>
            <a:r>
              <a:rPr lang="de-DE" dirty="0" smtClean="0"/>
              <a:t> </a:t>
            </a:r>
            <a:r>
              <a:rPr lang="de-DE" dirty="0" err="1" smtClean="0"/>
              <a:t>pedestrians</a:t>
            </a:r>
            <a:r>
              <a:rPr lang="de-DE" dirty="0" smtClean="0"/>
              <a:t> </a:t>
            </a:r>
            <a:r>
              <a:rPr lang="de-DE" dirty="0" err="1" smtClean="0"/>
              <a:t>away</a:t>
            </a:r>
            <a:r>
              <a:rPr lang="de-DE" dirty="0" smtClean="0"/>
              <a:t> </a:t>
            </a:r>
            <a:r>
              <a:rPr lang="de-DE" dirty="0" err="1" smtClean="0"/>
              <a:t>from</a:t>
            </a:r>
            <a:r>
              <a:rPr lang="de-DE" dirty="0" smtClean="0"/>
              <a:t> </a:t>
            </a:r>
            <a:r>
              <a:rPr lang="de-DE" dirty="0" err="1" smtClean="0"/>
              <a:t>danger</a:t>
            </a:r>
            <a:r>
              <a:rPr lang="de-DE" dirty="0" smtClean="0"/>
              <a:t> </a:t>
            </a:r>
            <a:r>
              <a:rPr lang="de-DE" dirty="0" err="1" smtClean="0"/>
              <a:t>as</a:t>
            </a:r>
            <a:r>
              <a:rPr lang="de-DE" dirty="0" smtClean="0"/>
              <a:t> </a:t>
            </a:r>
            <a:r>
              <a:rPr lang="de-DE" dirty="0" err="1" smtClean="0"/>
              <a:t>they</a:t>
            </a:r>
            <a:r>
              <a:rPr lang="de-DE" dirty="0" smtClean="0"/>
              <a:t> </a:t>
            </a:r>
            <a:r>
              <a:rPr lang="de-DE" dirty="0" err="1" smtClean="0"/>
              <a:t>walk</a:t>
            </a:r>
            <a:r>
              <a:rPr lang="de-DE" dirty="0" smtClean="0"/>
              <a:t> in </a:t>
            </a:r>
            <a:r>
              <a:rPr lang="de-DE" dirty="0" err="1" smtClean="0"/>
              <a:t>streets</a:t>
            </a:r>
            <a:r>
              <a:rPr lang="de-DE" dirty="0" smtClean="0"/>
              <a:t>. EMS </a:t>
            </a:r>
            <a:r>
              <a:rPr lang="de-DE" dirty="0" err="1" smtClean="0"/>
              <a:t>has</a:t>
            </a:r>
            <a:r>
              <a:rPr lang="de-DE" dirty="0" smtClean="0"/>
              <a:t> </a:t>
            </a:r>
            <a:r>
              <a:rPr lang="de-DE" dirty="0" err="1" smtClean="0"/>
              <a:t>even</a:t>
            </a:r>
            <a:r>
              <a:rPr lang="de-DE" dirty="0" smtClean="0"/>
              <a:t> </a:t>
            </a:r>
            <a:r>
              <a:rPr lang="de-DE" dirty="0" err="1" smtClean="0"/>
              <a:t>more</a:t>
            </a:r>
            <a:r>
              <a:rPr lang="de-DE" dirty="0" smtClean="0"/>
              <a:t> </a:t>
            </a:r>
            <a:r>
              <a:rPr lang="de-DE" dirty="0" err="1" smtClean="0"/>
              <a:t>exciting</a:t>
            </a:r>
            <a:r>
              <a:rPr lang="de-DE" dirty="0" smtClean="0"/>
              <a:t> </a:t>
            </a:r>
            <a:r>
              <a:rPr lang="de-DE" dirty="0" err="1" smtClean="0"/>
              <a:t>applications</a:t>
            </a:r>
            <a:r>
              <a:rPr lang="de-DE" dirty="0" smtClean="0"/>
              <a:t> in VR (</a:t>
            </a:r>
            <a:r>
              <a:rPr lang="de-DE" dirty="0" err="1" smtClean="0"/>
              <a:t>examples</a:t>
            </a:r>
            <a:r>
              <a:rPr lang="de-DE" dirty="0"/>
              <a:t> </a:t>
            </a:r>
            <a:r>
              <a:rPr lang="de-DE" dirty="0" err="1" smtClean="0"/>
              <a:t>below</a:t>
            </a:r>
            <a:r>
              <a:rPr lang="de-DE" dirty="0" smtClean="0"/>
              <a:t>). The </a:t>
            </a:r>
            <a:r>
              <a:rPr lang="de-DE" dirty="0" err="1" smtClean="0"/>
              <a:t>goal</a:t>
            </a:r>
            <a:r>
              <a:rPr lang="de-DE" dirty="0" smtClean="0"/>
              <a:t> </a:t>
            </a:r>
            <a:r>
              <a:rPr lang="de-DE" dirty="0" err="1" smtClean="0"/>
              <a:t>of</a:t>
            </a:r>
            <a:r>
              <a:rPr lang="de-DE" dirty="0" smtClean="0"/>
              <a:t> </a:t>
            </a:r>
            <a:r>
              <a:rPr lang="de-DE" dirty="0" err="1" smtClean="0"/>
              <a:t>this</a:t>
            </a:r>
            <a:r>
              <a:rPr lang="de-DE" dirty="0" smtClean="0"/>
              <a:t> </a:t>
            </a:r>
            <a:r>
              <a:rPr lang="de-DE" dirty="0" err="1" smtClean="0"/>
              <a:t>work</a:t>
            </a:r>
            <a:r>
              <a:rPr lang="de-DE" dirty="0"/>
              <a:t> </a:t>
            </a:r>
            <a:r>
              <a:rPr lang="de-DE" dirty="0" err="1" smtClean="0"/>
              <a:t>is</a:t>
            </a:r>
            <a:r>
              <a:rPr lang="de-DE" dirty="0" smtClean="0"/>
              <a:t> </a:t>
            </a:r>
            <a:r>
              <a:rPr lang="de-DE" dirty="0" err="1" smtClean="0"/>
              <a:t>to</a:t>
            </a:r>
            <a:r>
              <a:rPr lang="de-DE" dirty="0" smtClean="0"/>
              <a:t> </a:t>
            </a:r>
            <a:r>
              <a:rPr lang="de-DE" dirty="0" err="1" smtClean="0"/>
              <a:t>research</a:t>
            </a:r>
            <a:r>
              <a:rPr lang="de-DE" dirty="0" smtClean="0"/>
              <a:t> (1) </a:t>
            </a:r>
            <a:r>
              <a:rPr lang="de-DE" dirty="0" err="1" smtClean="0"/>
              <a:t>what</a:t>
            </a:r>
            <a:r>
              <a:rPr lang="de-DE" dirty="0" smtClean="0"/>
              <a:t> </a:t>
            </a:r>
            <a:r>
              <a:rPr lang="de-DE" dirty="0" err="1" smtClean="0"/>
              <a:t>advantages</a:t>
            </a:r>
            <a:r>
              <a:rPr lang="de-DE" dirty="0" smtClean="0"/>
              <a:t> </a:t>
            </a:r>
            <a:r>
              <a:rPr lang="de-DE" dirty="0" err="1" smtClean="0"/>
              <a:t>and</a:t>
            </a:r>
            <a:r>
              <a:rPr lang="de-DE" dirty="0" smtClean="0"/>
              <a:t> </a:t>
            </a:r>
            <a:r>
              <a:rPr lang="de-DE" dirty="0" err="1" smtClean="0"/>
              <a:t>drawbacks</a:t>
            </a:r>
            <a:r>
              <a:rPr lang="de-DE" dirty="0" smtClean="0"/>
              <a:t> </a:t>
            </a:r>
            <a:r>
              <a:rPr lang="de-DE" dirty="0" err="1" smtClean="0"/>
              <a:t>does</a:t>
            </a:r>
            <a:r>
              <a:rPr lang="de-DE" dirty="0" smtClean="0"/>
              <a:t> EMS </a:t>
            </a:r>
            <a:r>
              <a:rPr lang="de-DE" dirty="0" err="1" smtClean="0"/>
              <a:t>have</a:t>
            </a:r>
            <a:r>
              <a:rPr lang="de-DE" dirty="0" smtClean="0"/>
              <a:t> in VR </a:t>
            </a:r>
            <a:r>
              <a:rPr lang="de-DE" dirty="0" err="1" smtClean="0"/>
              <a:t>compared</a:t>
            </a:r>
            <a:r>
              <a:rPr lang="de-DE" dirty="0" smtClean="0"/>
              <a:t> </a:t>
            </a:r>
            <a:r>
              <a:rPr lang="de-DE" dirty="0" err="1" smtClean="0"/>
              <a:t>to</a:t>
            </a:r>
            <a:r>
              <a:rPr lang="de-DE" dirty="0" smtClean="0"/>
              <a:t> </a:t>
            </a:r>
            <a:r>
              <a:rPr lang="de-DE" dirty="0" err="1" smtClean="0"/>
              <a:t>other</a:t>
            </a:r>
            <a:r>
              <a:rPr lang="de-DE" dirty="0" smtClean="0"/>
              <a:t> </a:t>
            </a:r>
            <a:r>
              <a:rPr lang="de-DE" dirty="0" err="1" smtClean="0"/>
              <a:t>feedback</a:t>
            </a:r>
            <a:r>
              <a:rPr lang="de-DE" dirty="0" smtClean="0"/>
              <a:t> </a:t>
            </a:r>
            <a:r>
              <a:rPr lang="de-DE" dirty="0" err="1" smtClean="0"/>
              <a:t>modalities</a:t>
            </a:r>
            <a:r>
              <a:rPr lang="de-DE" dirty="0" smtClean="0"/>
              <a:t> (e.g., </a:t>
            </a:r>
            <a:r>
              <a:rPr lang="de-DE" dirty="0" err="1" smtClean="0"/>
              <a:t>haptic</a:t>
            </a:r>
            <a:r>
              <a:rPr lang="de-DE" dirty="0" smtClean="0"/>
              <a:t> </a:t>
            </a:r>
            <a:r>
              <a:rPr lang="de-DE" dirty="0" err="1" smtClean="0"/>
              <a:t>feedback</a:t>
            </a:r>
            <a:r>
              <a:rPr lang="de-DE" dirty="0" smtClean="0"/>
              <a:t>), (2) </a:t>
            </a:r>
            <a:r>
              <a:rPr lang="de-DE" dirty="0" err="1" smtClean="0"/>
              <a:t>what</a:t>
            </a:r>
            <a:r>
              <a:rPr lang="de-DE" dirty="0" smtClean="0"/>
              <a:t> </a:t>
            </a:r>
            <a:r>
              <a:rPr lang="de-DE" dirty="0" err="1" smtClean="0"/>
              <a:t>are</a:t>
            </a:r>
            <a:r>
              <a:rPr lang="de-DE" dirty="0" smtClean="0"/>
              <a:t> </a:t>
            </a:r>
            <a:r>
              <a:rPr lang="de-DE" dirty="0" err="1" smtClean="0"/>
              <a:t>research</a:t>
            </a:r>
            <a:r>
              <a:rPr lang="de-DE" dirty="0" smtClean="0"/>
              <a:t> </a:t>
            </a:r>
            <a:r>
              <a:rPr lang="de-DE" dirty="0" err="1" smtClean="0"/>
              <a:t>and</a:t>
            </a:r>
            <a:r>
              <a:rPr lang="de-DE" dirty="0" smtClean="0"/>
              <a:t> </a:t>
            </a:r>
            <a:r>
              <a:rPr lang="de-DE" dirty="0" err="1" smtClean="0"/>
              <a:t>industry</a:t>
            </a:r>
            <a:r>
              <a:rPr lang="de-DE" dirty="0" smtClean="0"/>
              <a:t> </a:t>
            </a:r>
            <a:r>
              <a:rPr lang="de-DE" dirty="0" err="1" smtClean="0"/>
              <a:t>applications</a:t>
            </a:r>
            <a:r>
              <a:rPr lang="de-DE" dirty="0" smtClean="0"/>
              <a:t> </a:t>
            </a:r>
            <a:r>
              <a:rPr lang="de-DE" dirty="0" err="1" smtClean="0"/>
              <a:t>of</a:t>
            </a:r>
            <a:r>
              <a:rPr lang="de-DE" dirty="0" smtClean="0"/>
              <a:t> EMS in VR? </a:t>
            </a:r>
          </a:p>
          <a:p>
            <a:pPr marL="0" indent="0">
              <a:lnSpc>
                <a:spcPct val="120000"/>
              </a:lnSpc>
              <a:buNone/>
            </a:pPr>
            <a:endParaRPr lang="de-DE" dirty="0" smtClean="0"/>
          </a:p>
          <a:p>
            <a:pPr marL="0" indent="0">
              <a:lnSpc>
                <a:spcPct val="120000"/>
              </a:lnSpc>
              <a:buNone/>
            </a:pPr>
            <a:r>
              <a:rPr lang="de-DE" b="1" dirty="0" smtClean="0"/>
              <a:t>References:</a:t>
            </a:r>
          </a:p>
          <a:p>
            <a:r>
              <a:rPr lang="en-US" dirty="0" smtClean="0"/>
              <a:t>EMS in VR</a:t>
            </a:r>
          </a:p>
          <a:p>
            <a:pPr lvl="1"/>
            <a:r>
              <a:rPr lang="en-US" dirty="0" smtClean="0"/>
              <a:t>Lopes</a:t>
            </a:r>
            <a:r>
              <a:rPr lang="en-US" dirty="0"/>
              <a:t>, P., Young, S., Cheng, L., </a:t>
            </a:r>
            <a:r>
              <a:rPr lang="en-US" dirty="0" err="1"/>
              <a:t>Marwecki</a:t>
            </a:r>
            <a:r>
              <a:rPr lang="en-US" dirty="0"/>
              <a:t>, S., and </a:t>
            </a:r>
            <a:r>
              <a:rPr lang="en-US" dirty="0" err="1"/>
              <a:t>Baudisch</a:t>
            </a:r>
            <a:r>
              <a:rPr lang="en-US" dirty="0"/>
              <a:t>, P. Providing Haptics to Walls and Other Heavy Objects in Virtual Reality by Means of Electrical Muscle Stimulation. In Proceedings of </a:t>
            </a:r>
            <a:r>
              <a:rPr lang="en-US" dirty="0" smtClean="0"/>
              <a:t>CHI'17 (</a:t>
            </a:r>
            <a:r>
              <a:rPr lang="en-US" dirty="0" smtClean="0">
                <a:hlinkClick r:id="rId2"/>
              </a:rPr>
              <a:t>paper</a:t>
            </a:r>
            <a:r>
              <a:rPr lang="en-US" dirty="0" smtClean="0"/>
              <a:t>) (</a:t>
            </a:r>
            <a:r>
              <a:rPr lang="en-US" dirty="0" smtClean="0">
                <a:hlinkClick r:id="rId3"/>
              </a:rPr>
              <a:t>video</a:t>
            </a:r>
            <a:r>
              <a:rPr lang="en-US" dirty="0" smtClean="0"/>
              <a:t>)</a:t>
            </a:r>
          </a:p>
          <a:p>
            <a:pPr lvl="1"/>
            <a:r>
              <a:rPr lang="en-US" dirty="0"/>
              <a:t>Lopes, P., Ion, A., </a:t>
            </a:r>
            <a:r>
              <a:rPr lang="en-US" dirty="0" err="1"/>
              <a:t>Baudisch</a:t>
            </a:r>
            <a:r>
              <a:rPr lang="en-US" dirty="0"/>
              <a:t>, P. </a:t>
            </a:r>
            <a:r>
              <a:rPr lang="en-US" dirty="0" err="1"/>
              <a:t>Impacto</a:t>
            </a:r>
            <a:r>
              <a:rPr lang="en-US" dirty="0"/>
              <a:t>: Simulating Physical Impact by Combining Tactile Stimulation with Electrical Muscle Stimulation. In Proc. UIST'15. pp. 11-19</a:t>
            </a:r>
            <a:r>
              <a:rPr lang="en-US" dirty="0" smtClean="0"/>
              <a:t>. (</a:t>
            </a:r>
            <a:r>
              <a:rPr lang="en-US" dirty="0" smtClean="0">
                <a:hlinkClick r:id="rId4"/>
              </a:rPr>
              <a:t>project page | paper | video</a:t>
            </a:r>
            <a:r>
              <a:rPr lang="en-US" dirty="0" smtClean="0"/>
              <a:t>) (</a:t>
            </a:r>
            <a:r>
              <a:rPr lang="en-US" dirty="0" smtClean="0">
                <a:hlinkClick r:id="rId5"/>
              </a:rPr>
              <a:t>talk</a:t>
            </a:r>
            <a:r>
              <a:rPr lang="en-US" dirty="0" smtClean="0"/>
              <a:t>)</a:t>
            </a:r>
          </a:p>
          <a:p>
            <a:pPr lvl="1"/>
            <a:r>
              <a:rPr lang="en-US" dirty="0"/>
              <a:t>Pfeiffer, M., </a:t>
            </a:r>
            <a:r>
              <a:rPr lang="en-US" dirty="0" err="1"/>
              <a:t>Schneegass</a:t>
            </a:r>
            <a:r>
              <a:rPr lang="en-US" dirty="0"/>
              <a:t>, S., Alt, F., &amp; </a:t>
            </a:r>
            <a:r>
              <a:rPr lang="en-US" dirty="0" err="1"/>
              <a:t>Rohs</a:t>
            </a:r>
            <a:r>
              <a:rPr lang="en-US" dirty="0"/>
              <a:t>, M. (2014, March). Let me grab this: A comparison of ems and vibration for haptic feedback in free-hand interaction. In Proceedings of the 5th augmented human international conference (p. 48). ACM</a:t>
            </a:r>
            <a:r>
              <a:rPr lang="en-US" dirty="0" smtClean="0"/>
              <a:t>. (</a:t>
            </a:r>
            <a:r>
              <a:rPr lang="en-US" dirty="0" smtClean="0">
                <a:hlinkClick r:id="rId6"/>
              </a:rPr>
              <a:t>paper</a:t>
            </a:r>
            <a:r>
              <a:rPr lang="en-US" dirty="0" smtClean="0"/>
              <a:t>) (</a:t>
            </a:r>
            <a:r>
              <a:rPr lang="en-US" dirty="0" smtClean="0">
                <a:hlinkClick r:id="rId7"/>
              </a:rPr>
              <a:t>video</a:t>
            </a:r>
            <a:r>
              <a:rPr lang="en-US" dirty="0" smtClean="0"/>
              <a:t>)</a:t>
            </a:r>
          </a:p>
          <a:p>
            <a:r>
              <a:rPr lang="en-GB" dirty="0" smtClean="0"/>
              <a:t>EMS in general</a:t>
            </a:r>
          </a:p>
          <a:p>
            <a:pPr lvl="1"/>
            <a:r>
              <a:rPr lang="en-GB" dirty="0"/>
              <a:t>Hassan, M., </a:t>
            </a:r>
            <a:r>
              <a:rPr lang="en-GB" dirty="0" err="1"/>
              <a:t>Daiber</a:t>
            </a:r>
            <a:r>
              <a:rPr lang="en-GB" dirty="0"/>
              <a:t>, F., </a:t>
            </a:r>
            <a:r>
              <a:rPr lang="en-GB" dirty="0" err="1"/>
              <a:t>Wiehr</a:t>
            </a:r>
            <a:r>
              <a:rPr lang="en-GB" dirty="0"/>
              <a:t>, F., </a:t>
            </a:r>
            <a:r>
              <a:rPr lang="en-GB" dirty="0" err="1"/>
              <a:t>Kosmalla</a:t>
            </a:r>
            <a:r>
              <a:rPr lang="en-GB" dirty="0"/>
              <a:t>, F., &amp; </a:t>
            </a:r>
            <a:r>
              <a:rPr lang="en-GB" dirty="0" err="1"/>
              <a:t>Krüger</a:t>
            </a:r>
            <a:r>
              <a:rPr lang="en-GB" dirty="0"/>
              <a:t>, A. (2017). </a:t>
            </a:r>
            <a:r>
              <a:rPr lang="en-GB" dirty="0" err="1"/>
              <a:t>FootStriker</a:t>
            </a:r>
            <a:r>
              <a:rPr lang="en-GB" dirty="0"/>
              <a:t>: An EMS-based Foot Strike Assistant for Running. Proceedings of the ACM on Interactive, Mobile, Wearable and Ubiquitous Technologies, 1(1), 2. </a:t>
            </a:r>
            <a:r>
              <a:rPr lang="en-GB" dirty="0" smtClean="0"/>
              <a:t>Chicago (</a:t>
            </a:r>
            <a:r>
              <a:rPr lang="en-GB" dirty="0" smtClean="0">
                <a:hlinkClick r:id="rId8"/>
              </a:rPr>
              <a:t>paper</a:t>
            </a:r>
            <a:r>
              <a:rPr lang="en-GB" dirty="0" smtClean="0"/>
              <a:t>)</a:t>
            </a:r>
          </a:p>
          <a:p>
            <a:pPr lvl="1"/>
            <a:r>
              <a:rPr lang="en-GB" dirty="0"/>
              <a:t>Pfeiffer, M., </a:t>
            </a:r>
            <a:r>
              <a:rPr lang="en-GB" dirty="0" err="1"/>
              <a:t>Dünte</a:t>
            </a:r>
            <a:r>
              <a:rPr lang="en-GB" dirty="0"/>
              <a:t>, T., </a:t>
            </a:r>
            <a:r>
              <a:rPr lang="en-GB" dirty="0" err="1"/>
              <a:t>Schneegass</a:t>
            </a:r>
            <a:r>
              <a:rPr lang="en-GB" dirty="0"/>
              <a:t>, S., Alt, F., &amp; </a:t>
            </a:r>
            <a:r>
              <a:rPr lang="en-GB" dirty="0" err="1"/>
              <a:t>Rohs</a:t>
            </a:r>
            <a:r>
              <a:rPr lang="en-GB" dirty="0"/>
              <a:t>, M. (2015, April). Cruise control for pedestrians: Controlling walking direction using electrical muscle stimulation. In Proceedings of the 33rd Annual ACM Conference on Human Factors in Computing Systems (pp. 2505-2514). ACM</a:t>
            </a:r>
            <a:r>
              <a:rPr lang="en-GB" dirty="0" smtClean="0"/>
              <a:t>. (</a:t>
            </a:r>
            <a:r>
              <a:rPr lang="en-GB" dirty="0" smtClean="0">
                <a:hlinkClick r:id="rId9"/>
              </a:rPr>
              <a:t>paper</a:t>
            </a:r>
            <a:r>
              <a:rPr lang="en-GB" dirty="0" smtClean="0"/>
              <a:t>) (</a:t>
            </a:r>
            <a:r>
              <a:rPr lang="en-GB" dirty="0" smtClean="0">
                <a:hlinkClick r:id="rId10"/>
              </a:rPr>
              <a:t>video</a:t>
            </a:r>
            <a:r>
              <a:rPr lang="en-GB" dirty="0" smtClean="0"/>
              <a:t>) (</a:t>
            </a:r>
            <a:r>
              <a:rPr lang="en-GB" dirty="0" smtClean="0">
                <a:hlinkClick r:id="rId11"/>
              </a:rPr>
              <a:t>talk</a:t>
            </a:r>
            <a:r>
              <a:rPr lang="en-GB" dirty="0" smtClean="0"/>
              <a:t>)</a:t>
            </a:r>
            <a:endParaRPr lang="en-GB" dirty="0"/>
          </a:p>
        </p:txBody>
      </p:sp>
      <p:sp>
        <p:nvSpPr>
          <p:cNvPr id="3" name="Titel 2"/>
          <p:cNvSpPr>
            <a:spLocks noGrp="1"/>
          </p:cNvSpPr>
          <p:nvPr>
            <p:ph type="title"/>
          </p:nvPr>
        </p:nvSpPr>
        <p:spPr/>
        <p:txBody>
          <a:bodyPr/>
          <a:lstStyle/>
          <a:p>
            <a:pPr>
              <a:lnSpc>
                <a:spcPct val="120000"/>
              </a:lnSpc>
            </a:pPr>
            <a:r>
              <a:rPr lang="en-US" dirty="0" smtClean="0"/>
              <a:t>Electric Muscle Stimulation in VR</a:t>
            </a:r>
            <a:endParaRPr lang="en-US" dirty="0"/>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84168" y="1871450"/>
            <a:ext cx="262021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84168" y="4319721"/>
            <a:ext cx="2685681" cy="25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905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70000" lnSpcReduction="20000"/>
          </a:bodyPr>
          <a:lstStyle/>
          <a:p>
            <a:pPr marL="0" indent="0">
              <a:lnSpc>
                <a:spcPct val="120000"/>
              </a:lnSpc>
              <a:buNone/>
            </a:pPr>
            <a:r>
              <a:rPr lang="de-DE" b="1" dirty="0"/>
              <a:t>Short Description:</a:t>
            </a:r>
          </a:p>
          <a:p>
            <a:pPr marL="0" indent="0">
              <a:lnSpc>
                <a:spcPct val="120000"/>
              </a:lnSpc>
              <a:buNone/>
            </a:pPr>
            <a:r>
              <a:rPr lang="en-US" dirty="0"/>
              <a:t>Spatial Audio is important for good VR experience. It supports the illusion of being in another. It could be a powerful tool for guiding user attention. With sounds from a certain direction you can give him cues on where to look next. </a:t>
            </a:r>
          </a:p>
          <a:p>
            <a:pPr marL="0" indent="0">
              <a:lnSpc>
                <a:spcPct val="120000"/>
              </a:lnSpc>
              <a:buNone/>
            </a:pPr>
            <a:r>
              <a:rPr lang="de-DE" b="1" dirty="0"/>
              <a:t>References:</a:t>
            </a:r>
          </a:p>
          <a:p>
            <a:r>
              <a:rPr lang="en-US" dirty="0" err="1"/>
              <a:t>Begault</a:t>
            </a:r>
            <a:r>
              <a:rPr lang="en-US" dirty="0"/>
              <a:t>, D. R. and Trejo, L. J. (2000). 3-d sound for virtual reality and multimedia.</a:t>
            </a:r>
            <a:r>
              <a:rPr lang="en-GB" dirty="0"/>
              <a:t>	</a:t>
            </a:r>
          </a:p>
          <a:p>
            <a:pPr>
              <a:lnSpc>
                <a:spcPct val="120000"/>
              </a:lnSpc>
            </a:pPr>
            <a:r>
              <a:rPr lang="en-GB" dirty="0" err="1"/>
              <a:t>Poeschl</a:t>
            </a:r>
            <a:r>
              <a:rPr lang="en-GB" dirty="0"/>
              <a:t>, S., Wall, K., and </a:t>
            </a:r>
            <a:r>
              <a:rPr lang="en-GB" dirty="0" err="1"/>
              <a:t>Doering</a:t>
            </a:r>
            <a:r>
              <a:rPr lang="en-GB" dirty="0"/>
              <a:t>, N. (2013). Integration of spatial sound in immersive virtual environments an experimental study on effects of spatial </a:t>
            </a:r>
            <a:r>
              <a:rPr lang="en-GB" dirty="0" err="1"/>
              <a:t>spatial</a:t>
            </a:r>
            <a:r>
              <a:rPr lang="en-GB" dirty="0"/>
              <a:t> sound on presence. In Virtual Reality (VR), 2013 IEEE, pages 129–130. IEEE</a:t>
            </a:r>
            <a:r>
              <a:rPr lang="de-DE" dirty="0"/>
              <a:t>.</a:t>
            </a:r>
          </a:p>
          <a:p>
            <a:pPr>
              <a:lnSpc>
                <a:spcPct val="120000"/>
              </a:lnSpc>
            </a:pPr>
            <a:r>
              <a:rPr lang="en-GB" dirty="0"/>
              <a:t>Jordan, D., Müller, F., </a:t>
            </a:r>
            <a:r>
              <a:rPr lang="en-GB" dirty="0" err="1"/>
              <a:t>Drude</a:t>
            </a:r>
            <a:r>
              <a:rPr lang="en-GB" dirty="0"/>
              <a:t>, C., Reinhold, S., </a:t>
            </a:r>
            <a:r>
              <a:rPr lang="en-GB" dirty="0" err="1"/>
              <a:t>Schomakers</a:t>
            </a:r>
            <a:r>
              <a:rPr lang="en-GB" dirty="0"/>
              <a:t>, V., and </a:t>
            </a:r>
            <a:r>
              <a:rPr lang="en-GB" dirty="0" err="1"/>
              <a:t>Teistler</a:t>
            </a:r>
            <a:r>
              <a:rPr lang="en-GB" dirty="0"/>
              <a:t>, M. (2016). Spatial audio engineering in a virtual reality environment. </a:t>
            </a:r>
            <a:r>
              <a:rPr lang="en-GB"/>
              <a:t>Mensch und Computer 2016-Tagungsband</a:t>
            </a:r>
            <a:endParaRPr lang="en-GB" dirty="0"/>
          </a:p>
        </p:txBody>
      </p:sp>
      <p:sp>
        <p:nvSpPr>
          <p:cNvPr id="3" name="Titel 2"/>
          <p:cNvSpPr>
            <a:spLocks noGrp="1"/>
          </p:cNvSpPr>
          <p:nvPr>
            <p:ph type="title"/>
          </p:nvPr>
        </p:nvSpPr>
        <p:spPr/>
        <p:txBody>
          <a:bodyPr/>
          <a:lstStyle/>
          <a:p>
            <a:pPr>
              <a:lnSpc>
                <a:spcPct val="120000"/>
              </a:lnSpc>
            </a:pPr>
            <a:r>
              <a:rPr lang="en-US" dirty="0"/>
              <a:t>VR </a:t>
            </a:r>
            <a:r>
              <a:rPr lang="mr-IN" dirty="0"/>
              <a:t>–</a:t>
            </a:r>
            <a:r>
              <a:rPr lang="en-US" dirty="0"/>
              <a:t> Spatial Sound</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927" y="2348880"/>
            <a:ext cx="2914750" cy="1641976"/>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928" y="4581128"/>
            <a:ext cx="2914749" cy="1641975"/>
          </a:xfrm>
          <a:prstGeom prst="rect">
            <a:avLst/>
          </a:prstGeom>
        </p:spPr>
      </p:pic>
    </p:spTree>
    <p:extLst>
      <p:ext uri="{BB962C8B-B14F-4D97-AF65-F5344CB8AC3E}">
        <p14:creationId xmlns:p14="http://schemas.microsoft.com/office/powerpoint/2010/main" val="1163903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63812" y="1916832"/>
            <a:ext cx="5198614" cy="4176464"/>
          </a:xfrm>
        </p:spPr>
        <p:txBody>
          <a:bodyPr anchor="t" anchorCtr="0">
            <a:normAutofit fontScale="92500"/>
          </a:bodyPr>
          <a:lstStyle/>
          <a:p>
            <a:pPr marL="0" indent="0">
              <a:lnSpc>
                <a:spcPct val="120000"/>
              </a:lnSpc>
              <a:buNone/>
            </a:pPr>
            <a:r>
              <a:rPr lang="de-DE" b="1" dirty="0"/>
              <a:t>Short Description</a:t>
            </a:r>
            <a:r>
              <a:rPr lang="de-DE" b="1" dirty="0" smtClean="0"/>
              <a:t>: </a:t>
            </a:r>
          </a:p>
          <a:p>
            <a:pPr marL="0" indent="0">
              <a:lnSpc>
                <a:spcPct val="120000"/>
              </a:lnSpc>
              <a:buNone/>
            </a:pPr>
            <a:r>
              <a:rPr lang="de-DE" dirty="0" err="1" smtClean="0"/>
              <a:t>Explore</a:t>
            </a:r>
            <a:r>
              <a:rPr lang="de-DE" dirty="0" smtClean="0"/>
              <a:t> </a:t>
            </a:r>
            <a:r>
              <a:rPr lang="de-DE" dirty="0" err="1" smtClean="0"/>
              <a:t>what</a:t>
            </a:r>
            <a:r>
              <a:rPr lang="de-DE" dirty="0" smtClean="0"/>
              <a:t> </a:t>
            </a:r>
            <a:r>
              <a:rPr lang="de-DE" dirty="0" err="1" smtClean="0"/>
              <a:t>factors</a:t>
            </a:r>
            <a:r>
              <a:rPr lang="de-DE" dirty="0" smtClean="0"/>
              <a:t> </a:t>
            </a:r>
            <a:r>
              <a:rPr lang="de-DE" dirty="0" err="1" smtClean="0"/>
              <a:t>influence</a:t>
            </a:r>
            <a:r>
              <a:rPr lang="de-DE" dirty="0" smtClean="0"/>
              <a:t> </a:t>
            </a:r>
            <a:r>
              <a:rPr lang="de-DE" dirty="0" err="1" smtClean="0"/>
              <a:t>motion</a:t>
            </a:r>
            <a:r>
              <a:rPr lang="de-DE" dirty="0" smtClean="0"/>
              <a:t> </a:t>
            </a:r>
            <a:r>
              <a:rPr lang="de-DE" dirty="0" err="1" smtClean="0"/>
              <a:t>sickness</a:t>
            </a:r>
            <a:r>
              <a:rPr lang="de-DE" dirty="0" smtClean="0"/>
              <a:t> </a:t>
            </a:r>
            <a:r>
              <a:rPr lang="de-DE" dirty="0" err="1" smtClean="0"/>
              <a:t>when</a:t>
            </a:r>
            <a:r>
              <a:rPr lang="de-DE" dirty="0" smtClean="0"/>
              <a:t> </a:t>
            </a:r>
            <a:r>
              <a:rPr lang="de-DE" dirty="0" err="1" smtClean="0"/>
              <a:t>experiencing</a:t>
            </a:r>
            <a:r>
              <a:rPr lang="de-DE" dirty="0" smtClean="0"/>
              <a:t> </a:t>
            </a:r>
            <a:r>
              <a:rPr lang="de-DE" dirty="0" err="1" smtClean="0"/>
              <a:t>virtual</a:t>
            </a:r>
            <a:r>
              <a:rPr lang="de-DE" dirty="0" smtClean="0"/>
              <a:t> </a:t>
            </a:r>
            <a:r>
              <a:rPr lang="de-DE" dirty="0" err="1" smtClean="0"/>
              <a:t>reality</a:t>
            </a:r>
            <a:r>
              <a:rPr lang="de-DE" dirty="0" smtClean="0"/>
              <a:t>. </a:t>
            </a:r>
            <a:r>
              <a:rPr lang="de-DE" dirty="0" err="1" smtClean="0"/>
              <a:t>How</a:t>
            </a:r>
            <a:r>
              <a:rPr lang="de-DE" dirty="0" smtClean="0"/>
              <a:t> </a:t>
            </a:r>
            <a:r>
              <a:rPr lang="de-DE" dirty="0" err="1" smtClean="0"/>
              <a:t>is</a:t>
            </a:r>
            <a:r>
              <a:rPr lang="de-DE" dirty="0" smtClean="0"/>
              <a:t> </a:t>
            </a:r>
            <a:r>
              <a:rPr lang="de-DE" dirty="0" err="1" smtClean="0"/>
              <a:t>motion</a:t>
            </a:r>
            <a:r>
              <a:rPr lang="de-DE" dirty="0" smtClean="0"/>
              <a:t> </a:t>
            </a:r>
            <a:r>
              <a:rPr lang="de-DE" dirty="0" err="1" smtClean="0"/>
              <a:t>sickness</a:t>
            </a:r>
            <a:r>
              <a:rPr lang="de-DE" dirty="0" smtClean="0"/>
              <a:t> </a:t>
            </a:r>
            <a:r>
              <a:rPr lang="de-DE" dirty="0" err="1" smtClean="0"/>
              <a:t>measured</a:t>
            </a:r>
            <a:r>
              <a:rPr lang="de-DE" dirty="0" smtClean="0"/>
              <a:t> </a:t>
            </a:r>
            <a:r>
              <a:rPr lang="de-DE" dirty="0" err="1" smtClean="0"/>
              <a:t>and</a:t>
            </a:r>
            <a:r>
              <a:rPr lang="de-DE" dirty="0" smtClean="0"/>
              <a:t> </a:t>
            </a:r>
            <a:r>
              <a:rPr lang="de-DE" dirty="0" err="1" smtClean="0"/>
              <a:t>is</a:t>
            </a:r>
            <a:r>
              <a:rPr lang="de-DE" dirty="0" smtClean="0"/>
              <a:t> </a:t>
            </a:r>
            <a:r>
              <a:rPr lang="de-DE" dirty="0" err="1" smtClean="0"/>
              <a:t>motion</a:t>
            </a:r>
            <a:r>
              <a:rPr lang="de-DE" dirty="0" smtClean="0"/>
              <a:t> </a:t>
            </a:r>
            <a:r>
              <a:rPr lang="de-DE" dirty="0" err="1" smtClean="0"/>
              <a:t>sickness</a:t>
            </a:r>
            <a:r>
              <a:rPr lang="de-DE" dirty="0" smtClean="0"/>
              <a:t> </a:t>
            </a:r>
            <a:r>
              <a:rPr lang="de-DE" dirty="0" err="1" smtClean="0"/>
              <a:t>the</a:t>
            </a:r>
            <a:r>
              <a:rPr lang="de-DE" dirty="0" smtClean="0"/>
              <a:t> same </a:t>
            </a:r>
            <a:r>
              <a:rPr lang="de-DE" dirty="0" err="1" smtClean="0"/>
              <a:t>for</a:t>
            </a:r>
            <a:r>
              <a:rPr lang="de-DE" dirty="0" smtClean="0"/>
              <a:t> </a:t>
            </a:r>
            <a:r>
              <a:rPr lang="de-DE" dirty="0" err="1" smtClean="0"/>
              <a:t>everyone</a:t>
            </a:r>
            <a:r>
              <a:rPr lang="de-DE" dirty="0" smtClean="0"/>
              <a:t> </a:t>
            </a:r>
            <a:r>
              <a:rPr lang="de-DE" dirty="0" err="1" smtClean="0"/>
              <a:t>and</a:t>
            </a:r>
            <a:r>
              <a:rPr lang="de-DE" dirty="0" smtClean="0"/>
              <a:t> </a:t>
            </a:r>
            <a:r>
              <a:rPr lang="de-DE" dirty="0" err="1" smtClean="0"/>
              <a:t>every</a:t>
            </a:r>
            <a:r>
              <a:rPr lang="de-DE" dirty="0" smtClean="0"/>
              <a:t> </a:t>
            </a:r>
            <a:r>
              <a:rPr lang="de-DE" dirty="0" err="1" smtClean="0"/>
              <a:t>virtual</a:t>
            </a:r>
            <a:r>
              <a:rPr lang="de-DE" dirty="0" smtClean="0"/>
              <a:t> </a:t>
            </a:r>
            <a:r>
              <a:rPr lang="de-DE" dirty="0" err="1" smtClean="0"/>
              <a:t>reality</a:t>
            </a:r>
            <a:r>
              <a:rPr lang="de-DE" dirty="0" smtClean="0"/>
              <a:t> </a:t>
            </a:r>
            <a:r>
              <a:rPr lang="de-DE" dirty="0" err="1" smtClean="0"/>
              <a:t>device</a:t>
            </a:r>
            <a:r>
              <a:rPr lang="de-DE" dirty="0" smtClean="0"/>
              <a:t>?</a:t>
            </a:r>
            <a:endParaRPr lang="de-DE" dirty="0"/>
          </a:p>
          <a:p>
            <a:pPr marL="0" indent="0">
              <a:lnSpc>
                <a:spcPct val="120000"/>
              </a:lnSpc>
              <a:buNone/>
            </a:pPr>
            <a:endParaRPr lang="en-US" dirty="0"/>
          </a:p>
          <a:p>
            <a:pPr marL="0" indent="0">
              <a:lnSpc>
                <a:spcPct val="120000"/>
              </a:lnSpc>
              <a:buNone/>
            </a:pPr>
            <a:r>
              <a:rPr lang="de-DE" b="1" dirty="0"/>
              <a:t>References</a:t>
            </a:r>
            <a:r>
              <a:rPr lang="de-DE" b="1" dirty="0" smtClean="0"/>
              <a:t>:</a:t>
            </a:r>
          </a:p>
          <a:p>
            <a:pPr marL="0" indent="0">
              <a:lnSpc>
                <a:spcPct val="120000"/>
              </a:lnSpc>
              <a:buNone/>
            </a:pPr>
            <a:r>
              <a:rPr lang="en-GB" dirty="0"/>
              <a:t>McCauley, Michael E., and Thomas J. Sharkey. "</a:t>
            </a:r>
            <a:r>
              <a:rPr lang="en-GB" dirty="0" err="1"/>
              <a:t>Cybersickness</a:t>
            </a:r>
            <a:r>
              <a:rPr lang="en-GB" dirty="0"/>
              <a:t>: Perception of self-motion in virtual environments." </a:t>
            </a:r>
            <a:r>
              <a:rPr lang="en-GB" i="1" dirty="0"/>
              <a:t>Presence: </a:t>
            </a:r>
            <a:r>
              <a:rPr lang="en-GB" i="1" dirty="0" err="1"/>
              <a:t>Teleoperators</a:t>
            </a:r>
            <a:r>
              <a:rPr lang="en-GB" i="1" dirty="0"/>
              <a:t> &amp; Virtual Environments</a:t>
            </a:r>
            <a:r>
              <a:rPr lang="en-GB" dirty="0"/>
              <a:t> 1.3 (1992): 311-318.	</a:t>
            </a:r>
          </a:p>
          <a:p>
            <a:pPr marL="0" indent="0">
              <a:lnSpc>
                <a:spcPct val="120000"/>
              </a:lnSpc>
              <a:buNone/>
            </a:pPr>
            <a:endParaRPr lang="de-DE" b="1" dirty="0"/>
          </a:p>
        </p:txBody>
      </p:sp>
      <p:sp>
        <p:nvSpPr>
          <p:cNvPr id="3" name="Titel 2"/>
          <p:cNvSpPr>
            <a:spLocks noGrp="1"/>
          </p:cNvSpPr>
          <p:nvPr>
            <p:ph type="title"/>
          </p:nvPr>
        </p:nvSpPr>
        <p:spPr/>
        <p:txBody>
          <a:bodyPr/>
          <a:lstStyle/>
          <a:p>
            <a:pPr>
              <a:lnSpc>
                <a:spcPct val="120000"/>
              </a:lnSpc>
            </a:pPr>
            <a:r>
              <a:rPr lang="en-US" dirty="0" smtClean="0"/>
              <a:t>VR/AR </a:t>
            </a:r>
            <a:r>
              <a:rPr lang="mr-IN" dirty="0" smtClean="0"/>
              <a:t>–</a:t>
            </a:r>
            <a:r>
              <a:rPr lang="en-GB" dirty="0"/>
              <a:t>M</a:t>
            </a:r>
            <a:r>
              <a:rPr lang="en-GB" dirty="0" smtClean="0"/>
              <a:t>otion </a:t>
            </a:r>
            <a:r>
              <a:rPr lang="en-GB" dirty="0"/>
              <a:t>/ S</a:t>
            </a:r>
            <a:r>
              <a:rPr lang="en-GB" dirty="0" smtClean="0"/>
              <a:t>imulator sickness</a:t>
            </a:r>
            <a:endParaRPr lang="en-US" dirty="0"/>
          </a:p>
        </p:txBody>
      </p:sp>
      <p:pic>
        <p:nvPicPr>
          <p:cNvPr id="4" name="Bild 3"/>
          <p:cNvPicPr>
            <a:picLocks noChangeAspect="1"/>
          </p:cNvPicPr>
          <p:nvPr/>
        </p:nvPicPr>
        <p:blipFill>
          <a:blip r:embed="rId2"/>
          <a:stretch>
            <a:fillRect/>
          </a:stretch>
        </p:blipFill>
        <p:spPr>
          <a:xfrm>
            <a:off x="5940152" y="2202929"/>
            <a:ext cx="2303748" cy="1535832"/>
          </a:xfrm>
          <a:prstGeom prst="rect">
            <a:avLst/>
          </a:prstGeom>
        </p:spPr>
      </p:pic>
    </p:spTree>
    <p:extLst>
      <p:ext uri="{BB962C8B-B14F-4D97-AF65-F5344CB8AC3E}">
        <p14:creationId xmlns:p14="http://schemas.microsoft.com/office/powerpoint/2010/main" val="972879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70000" lnSpcReduction="20000"/>
          </a:bodyPr>
          <a:lstStyle/>
          <a:p>
            <a:pPr marL="0" indent="0">
              <a:lnSpc>
                <a:spcPct val="120000"/>
              </a:lnSpc>
              <a:buNone/>
            </a:pPr>
            <a:r>
              <a:rPr lang="de-DE" b="1" dirty="0"/>
              <a:t>Short Description</a:t>
            </a:r>
            <a:r>
              <a:rPr lang="de-DE" b="1" dirty="0" smtClean="0"/>
              <a:t>:</a:t>
            </a:r>
          </a:p>
          <a:p>
            <a:pPr marL="0" indent="0">
              <a:lnSpc>
                <a:spcPct val="120000"/>
              </a:lnSpc>
              <a:buNone/>
            </a:pPr>
            <a:r>
              <a:rPr lang="de-DE" dirty="0" err="1" smtClean="0"/>
              <a:t>There</a:t>
            </a:r>
            <a:r>
              <a:rPr lang="de-DE" dirty="0" smtClean="0"/>
              <a:t> </a:t>
            </a:r>
            <a:r>
              <a:rPr lang="de-DE" dirty="0" err="1" smtClean="0"/>
              <a:t>are</a:t>
            </a:r>
            <a:r>
              <a:rPr lang="de-DE" dirty="0" smtClean="0"/>
              <a:t> multiple </a:t>
            </a:r>
            <a:r>
              <a:rPr lang="de-DE" dirty="0" err="1" smtClean="0"/>
              <a:t>ways</a:t>
            </a:r>
            <a:r>
              <a:rPr lang="de-DE" dirty="0" smtClean="0"/>
              <a:t> </a:t>
            </a:r>
            <a:r>
              <a:rPr lang="de-DE" dirty="0" err="1" smtClean="0"/>
              <a:t>to</a:t>
            </a:r>
            <a:r>
              <a:rPr lang="de-DE" dirty="0" smtClean="0"/>
              <a:t> </a:t>
            </a:r>
            <a:r>
              <a:rPr lang="de-DE" dirty="0" err="1" smtClean="0"/>
              <a:t>present</a:t>
            </a:r>
            <a:r>
              <a:rPr lang="de-DE" dirty="0" smtClean="0"/>
              <a:t> </a:t>
            </a:r>
            <a:r>
              <a:rPr lang="de-DE" dirty="0" err="1" smtClean="0"/>
              <a:t>the</a:t>
            </a:r>
            <a:r>
              <a:rPr lang="de-DE" dirty="0" smtClean="0"/>
              <a:t> </a:t>
            </a:r>
            <a:r>
              <a:rPr lang="de-DE" dirty="0" err="1" smtClean="0"/>
              <a:t>player</a:t>
            </a:r>
            <a:r>
              <a:rPr lang="de-DE" dirty="0" smtClean="0"/>
              <a:t> </a:t>
            </a:r>
            <a:r>
              <a:rPr lang="de-DE" dirty="0" err="1" smtClean="0"/>
              <a:t>and</a:t>
            </a:r>
            <a:r>
              <a:rPr lang="de-DE" dirty="0" smtClean="0"/>
              <a:t> </a:t>
            </a:r>
            <a:r>
              <a:rPr lang="de-DE" dirty="0" err="1" smtClean="0"/>
              <a:t>others</a:t>
            </a:r>
            <a:r>
              <a:rPr lang="de-DE" dirty="0" smtClean="0"/>
              <a:t> in </a:t>
            </a:r>
            <a:r>
              <a:rPr lang="de-DE" dirty="0" err="1" smtClean="0"/>
              <a:t>virtual</a:t>
            </a:r>
            <a:r>
              <a:rPr lang="de-DE" dirty="0" smtClean="0"/>
              <a:t> </a:t>
            </a:r>
            <a:r>
              <a:rPr lang="de-DE" dirty="0" err="1" smtClean="0"/>
              <a:t>reality</a:t>
            </a:r>
            <a:r>
              <a:rPr lang="de-DE" dirty="0" smtClean="0"/>
              <a:t>. </a:t>
            </a:r>
            <a:r>
              <a:rPr lang="de-DE" dirty="0" err="1" smtClean="0"/>
              <a:t>Provide</a:t>
            </a:r>
            <a:r>
              <a:rPr lang="de-DE" dirty="0" smtClean="0"/>
              <a:t> an </a:t>
            </a:r>
            <a:r>
              <a:rPr lang="de-DE" dirty="0" err="1" smtClean="0"/>
              <a:t>overview</a:t>
            </a:r>
            <a:r>
              <a:rPr lang="de-DE" dirty="0" smtClean="0"/>
              <a:t> </a:t>
            </a:r>
            <a:r>
              <a:rPr lang="de-DE" dirty="0" err="1" smtClean="0"/>
              <a:t>of</a:t>
            </a:r>
            <a:r>
              <a:rPr lang="de-DE" dirty="0" smtClean="0"/>
              <a:t> </a:t>
            </a:r>
            <a:r>
              <a:rPr lang="de-DE" dirty="0" err="1" smtClean="0"/>
              <a:t>what</a:t>
            </a:r>
            <a:r>
              <a:rPr lang="de-DE" dirty="0" smtClean="0"/>
              <a:t> </a:t>
            </a:r>
            <a:r>
              <a:rPr lang="de-DE" dirty="0" err="1" smtClean="0"/>
              <a:t>these</a:t>
            </a:r>
            <a:r>
              <a:rPr lang="de-DE" dirty="0" smtClean="0"/>
              <a:t> </a:t>
            </a:r>
            <a:r>
              <a:rPr lang="de-DE" dirty="0" err="1" smtClean="0"/>
              <a:t>options</a:t>
            </a:r>
            <a:r>
              <a:rPr lang="de-DE" dirty="0" smtClean="0"/>
              <a:t> </a:t>
            </a:r>
            <a:r>
              <a:rPr lang="de-DE" dirty="0" err="1" smtClean="0"/>
              <a:t>are</a:t>
            </a:r>
            <a:r>
              <a:rPr lang="de-DE" dirty="0" smtClean="0"/>
              <a:t> </a:t>
            </a:r>
            <a:r>
              <a:rPr lang="de-DE" dirty="0" err="1" smtClean="0"/>
              <a:t>and</a:t>
            </a:r>
            <a:r>
              <a:rPr lang="de-DE" dirty="0" smtClean="0"/>
              <a:t> </a:t>
            </a:r>
            <a:r>
              <a:rPr lang="de-DE" dirty="0" err="1" smtClean="0"/>
              <a:t>what</a:t>
            </a:r>
            <a:r>
              <a:rPr lang="de-DE" dirty="0" smtClean="0"/>
              <a:t> </a:t>
            </a:r>
            <a:r>
              <a:rPr lang="de-DE" dirty="0" err="1" smtClean="0"/>
              <a:t>to</a:t>
            </a:r>
            <a:r>
              <a:rPr lang="de-DE" dirty="0" smtClean="0"/>
              <a:t> </a:t>
            </a:r>
            <a:r>
              <a:rPr lang="de-DE" dirty="0" err="1" smtClean="0"/>
              <a:t>watch</a:t>
            </a:r>
            <a:r>
              <a:rPr lang="de-DE" dirty="0" smtClean="0"/>
              <a:t> out </a:t>
            </a:r>
            <a:r>
              <a:rPr lang="de-DE" dirty="0" err="1" smtClean="0"/>
              <a:t>for</a:t>
            </a:r>
            <a:r>
              <a:rPr lang="de-DE" dirty="0" smtClean="0"/>
              <a:t> </a:t>
            </a:r>
            <a:r>
              <a:rPr lang="de-DE" dirty="0" err="1" smtClean="0"/>
              <a:t>when</a:t>
            </a:r>
            <a:r>
              <a:rPr lang="de-DE" dirty="0" smtClean="0"/>
              <a:t> </a:t>
            </a:r>
            <a:r>
              <a:rPr lang="de-DE" dirty="0" err="1" smtClean="0"/>
              <a:t>for</a:t>
            </a:r>
            <a:r>
              <a:rPr lang="de-DE" dirty="0" smtClean="0"/>
              <a:t> </a:t>
            </a:r>
            <a:r>
              <a:rPr lang="de-DE" dirty="0" err="1" smtClean="0"/>
              <a:t>example</a:t>
            </a:r>
            <a:r>
              <a:rPr lang="de-DE" dirty="0" smtClean="0"/>
              <a:t> </a:t>
            </a:r>
            <a:r>
              <a:rPr lang="de-DE" dirty="0" err="1" smtClean="0"/>
              <a:t>creating</a:t>
            </a:r>
            <a:r>
              <a:rPr lang="de-DE" dirty="0" smtClean="0"/>
              <a:t> an </a:t>
            </a:r>
            <a:r>
              <a:rPr lang="de-DE" dirty="0" err="1" smtClean="0"/>
              <a:t>avatar</a:t>
            </a:r>
            <a:r>
              <a:rPr lang="de-DE" dirty="0" smtClean="0"/>
              <a:t>. </a:t>
            </a:r>
            <a:r>
              <a:rPr lang="de-DE" dirty="0" err="1" smtClean="0"/>
              <a:t>To</a:t>
            </a:r>
            <a:r>
              <a:rPr lang="de-DE" dirty="0" smtClean="0"/>
              <a:t> </a:t>
            </a:r>
            <a:r>
              <a:rPr lang="de-DE" dirty="0" err="1" smtClean="0"/>
              <a:t>what</a:t>
            </a:r>
            <a:r>
              <a:rPr lang="de-DE" dirty="0" smtClean="0"/>
              <a:t> </a:t>
            </a:r>
            <a:r>
              <a:rPr lang="de-DE" dirty="0" err="1" smtClean="0"/>
              <a:t>extent</a:t>
            </a:r>
            <a:r>
              <a:rPr lang="de-DE" dirty="0" smtClean="0"/>
              <a:t> </a:t>
            </a:r>
            <a:r>
              <a:rPr lang="de-DE" dirty="0" err="1" smtClean="0"/>
              <a:t>can</a:t>
            </a:r>
            <a:r>
              <a:rPr lang="de-DE" dirty="0"/>
              <a:t> </a:t>
            </a:r>
            <a:r>
              <a:rPr lang="de-DE" dirty="0" err="1" smtClean="0"/>
              <a:t>aspects</a:t>
            </a:r>
            <a:r>
              <a:rPr lang="de-DE" dirty="0" smtClean="0"/>
              <a:t> </a:t>
            </a:r>
            <a:r>
              <a:rPr lang="de-DE" dirty="0" err="1" smtClean="0"/>
              <a:t>of</a:t>
            </a:r>
            <a:r>
              <a:rPr lang="de-DE" dirty="0" smtClean="0"/>
              <a:t> human </a:t>
            </a:r>
            <a:r>
              <a:rPr lang="de-DE" dirty="0" err="1"/>
              <a:t>interaction</a:t>
            </a:r>
            <a:r>
              <a:rPr lang="de-DE" dirty="0"/>
              <a:t> </a:t>
            </a:r>
            <a:r>
              <a:rPr lang="de-DE" dirty="0" err="1" smtClean="0"/>
              <a:t>be</a:t>
            </a:r>
            <a:r>
              <a:rPr lang="de-DE" dirty="0" smtClean="0"/>
              <a:t> </a:t>
            </a:r>
            <a:r>
              <a:rPr lang="de-DE" dirty="0" err="1" smtClean="0"/>
              <a:t>transferred</a:t>
            </a:r>
            <a:r>
              <a:rPr lang="de-DE" dirty="0" smtClean="0"/>
              <a:t> </a:t>
            </a:r>
            <a:r>
              <a:rPr lang="de-DE" dirty="0" err="1" smtClean="0"/>
              <a:t>to</a:t>
            </a:r>
            <a:r>
              <a:rPr lang="de-DE" dirty="0" smtClean="0"/>
              <a:t> </a:t>
            </a:r>
            <a:r>
              <a:rPr lang="de-DE" dirty="0"/>
              <a:t>a VR </a:t>
            </a:r>
            <a:r>
              <a:rPr lang="de-DE" dirty="0" err="1" smtClean="0"/>
              <a:t>agent</a:t>
            </a:r>
            <a:r>
              <a:rPr lang="de-DE" dirty="0" smtClean="0"/>
              <a:t>?</a:t>
            </a:r>
            <a:br>
              <a:rPr lang="de-DE" dirty="0" smtClean="0"/>
            </a:br>
            <a:r>
              <a:rPr lang="de-DE" dirty="0" smtClean="0"/>
              <a:t>	</a:t>
            </a:r>
            <a:endParaRPr lang="en-US" dirty="0"/>
          </a:p>
          <a:p>
            <a:pPr marL="0" indent="0">
              <a:lnSpc>
                <a:spcPct val="120000"/>
              </a:lnSpc>
              <a:buNone/>
            </a:pPr>
            <a:r>
              <a:rPr lang="de-DE" b="1" dirty="0"/>
              <a:t>References</a:t>
            </a:r>
            <a:r>
              <a:rPr lang="de-DE" b="1" dirty="0" smtClean="0"/>
              <a:t>:</a:t>
            </a:r>
          </a:p>
          <a:p>
            <a:pPr marL="0" indent="0">
              <a:lnSpc>
                <a:spcPct val="120000"/>
              </a:lnSpc>
              <a:buNone/>
            </a:pPr>
            <a:r>
              <a:rPr lang="en-GB" dirty="0"/>
              <a:t>Young, Mary K., John J. </a:t>
            </a:r>
            <a:r>
              <a:rPr lang="en-GB" dirty="0" err="1"/>
              <a:t>Rieser</a:t>
            </a:r>
            <a:r>
              <a:rPr lang="en-GB" dirty="0"/>
              <a:t>, and Bobby </a:t>
            </a:r>
            <a:r>
              <a:rPr lang="en-GB" dirty="0" err="1"/>
              <a:t>Bodenheimer</a:t>
            </a:r>
            <a:r>
              <a:rPr lang="en-GB" dirty="0"/>
              <a:t>. "Dyadic interactions with avatars in immersive virtual environments: high fiving." </a:t>
            </a:r>
            <a:r>
              <a:rPr lang="en-GB" i="1" dirty="0"/>
              <a:t>Proceedings of the ACM SIGGRAPH Symposium on Applied Perception</a:t>
            </a:r>
            <a:r>
              <a:rPr lang="en-GB" dirty="0"/>
              <a:t>. ACM, 2015.	</a:t>
            </a:r>
            <a:endParaRPr lang="en-GB" dirty="0" smtClean="0"/>
          </a:p>
          <a:p>
            <a:pPr marL="0" indent="0">
              <a:lnSpc>
                <a:spcPct val="120000"/>
              </a:lnSpc>
              <a:buNone/>
            </a:pPr>
            <a:endParaRPr lang="en-GB" dirty="0"/>
          </a:p>
          <a:p>
            <a:pPr marL="0" indent="0">
              <a:lnSpc>
                <a:spcPct val="120000"/>
              </a:lnSpc>
              <a:buNone/>
            </a:pPr>
            <a:r>
              <a:rPr lang="en-GB" dirty="0"/>
              <a:t>Slater, Mel, and Maria V. Sanchez-</a:t>
            </a:r>
            <a:r>
              <a:rPr lang="en-GB" dirty="0" err="1"/>
              <a:t>Vives</a:t>
            </a:r>
            <a:r>
              <a:rPr lang="en-GB" dirty="0"/>
              <a:t>. "Transcending the self in immersive virtual reality." </a:t>
            </a:r>
            <a:r>
              <a:rPr lang="en-GB" i="1" dirty="0"/>
              <a:t>Computer</a:t>
            </a:r>
            <a:r>
              <a:rPr lang="en-GB" dirty="0"/>
              <a:t> 47.7 (2014): 24-30.	</a:t>
            </a:r>
            <a:endParaRPr lang="de-DE" b="1" dirty="0" smtClean="0"/>
          </a:p>
          <a:p>
            <a:pPr marL="0" indent="0">
              <a:lnSpc>
                <a:spcPct val="120000"/>
              </a:lnSpc>
              <a:buNone/>
            </a:pPr>
            <a:endParaRPr lang="de-DE" b="1" dirty="0"/>
          </a:p>
        </p:txBody>
      </p:sp>
      <p:sp>
        <p:nvSpPr>
          <p:cNvPr id="3" name="Titel 2"/>
          <p:cNvSpPr>
            <a:spLocks noGrp="1"/>
          </p:cNvSpPr>
          <p:nvPr>
            <p:ph type="title"/>
          </p:nvPr>
        </p:nvSpPr>
        <p:spPr/>
        <p:txBody>
          <a:bodyPr/>
          <a:lstStyle/>
          <a:p>
            <a:pPr>
              <a:lnSpc>
                <a:spcPct val="120000"/>
              </a:lnSpc>
            </a:pPr>
            <a:r>
              <a:rPr lang="en-US" dirty="0" smtClean="0"/>
              <a:t>VR/AR </a:t>
            </a:r>
            <a:r>
              <a:rPr lang="mr-IN" dirty="0"/>
              <a:t>–</a:t>
            </a:r>
            <a:r>
              <a:rPr lang="en-US" dirty="0"/>
              <a:t> </a:t>
            </a:r>
            <a:r>
              <a:rPr lang="en-GB" dirty="0" smtClean="0"/>
              <a:t>Agent Representation</a:t>
            </a:r>
            <a:endParaRPr lang="en-US" dirty="0"/>
          </a:p>
        </p:txBody>
      </p:sp>
      <p:pic>
        <p:nvPicPr>
          <p:cNvPr id="4" name="Bild 3"/>
          <p:cNvPicPr>
            <a:picLocks noChangeAspect="1"/>
          </p:cNvPicPr>
          <p:nvPr/>
        </p:nvPicPr>
        <p:blipFill>
          <a:blip r:embed="rId2"/>
          <a:stretch>
            <a:fillRect/>
          </a:stretch>
        </p:blipFill>
        <p:spPr>
          <a:xfrm>
            <a:off x="5796136" y="2169790"/>
            <a:ext cx="3059611" cy="1904608"/>
          </a:xfrm>
          <a:prstGeom prst="rect">
            <a:avLst/>
          </a:prstGeom>
        </p:spPr>
      </p:pic>
    </p:spTree>
    <p:extLst>
      <p:ext uri="{BB962C8B-B14F-4D97-AF65-F5344CB8AC3E}">
        <p14:creationId xmlns:p14="http://schemas.microsoft.com/office/powerpoint/2010/main" val="17930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20000"/>
          </a:bodyPr>
          <a:lstStyle/>
          <a:p>
            <a:pPr marL="0" indent="0">
              <a:buNone/>
            </a:pPr>
            <a:r>
              <a:rPr lang="en-GB" dirty="0" err="1"/>
              <a:t>Voraussetzungen</a:t>
            </a:r>
            <a:r>
              <a:rPr lang="en-GB" dirty="0"/>
              <a:t>: </a:t>
            </a:r>
          </a:p>
          <a:p>
            <a:pPr marL="457200" lvl="1" indent="0">
              <a:buNone/>
            </a:pPr>
            <a:r>
              <a:rPr lang="en-GB" dirty="0" err="1"/>
              <a:t>Aktuell</a:t>
            </a:r>
            <a:r>
              <a:rPr lang="en-GB" dirty="0"/>
              <a:t> </a:t>
            </a:r>
            <a:r>
              <a:rPr lang="en-GB" dirty="0" err="1"/>
              <a:t>im</a:t>
            </a:r>
            <a:r>
              <a:rPr lang="en-GB" dirty="0"/>
              <a:t> Master (</a:t>
            </a:r>
            <a:r>
              <a:rPr lang="en-GB" dirty="0" err="1"/>
              <a:t>Medien</a:t>
            </a:r>
            <a:r>
              <a:rPr lang="en-GB" dirty="0"/>
              <a:t>-)</a:t>
            </a:r>
            <a:r>
              <a:rPr lang="en-GB" dirty="0" err="1"/>
              <a:t>Informatik</a:t>
            </a:r>
            <a:r>
              <a:rPr lang="en-GB" dirty="0"/>
              <a:t> / MCI </a:t>
            </a:r>
          </a:p>
          <a:p>
            <a:pPr marL="457200" lvl="1" indent="0">
              <a:buNone/>
            </a:pPr>
            <a:r>
              <a:rPr lang="en-GB" dirty="0" err="1"/>
              <a:t>Englische</a:t>
            </a:r>
            <a:r>
              <a:rPr lang="en-GB" dirty="0"/>
              <a:t> </a:t>
            </a:r>
            <a:r>
              <a:rPr lang="en-GB" dirty="0" err="1"/>
              <a:t>Sprachkenntnisse</a:t>
            </a:r>
            <a:r>
              <a:rPr lang="en-GB" dirty="0"/>
              <a:t> </a:t>
            </a:r>
            <a:endParaRPr lang="en-GB" dirty="0" smtClean="0"/>
          </a:p>
          <a:p>
            <a:pPr marL="457200" lvl="1" indent="0">
              <a:buNone/>
            </a:pPr>
            <a:endParaRPr lang="en-GB" dirty="0"/>
          </a:p>
          <a:p>
            <a:pPr marL="0" indent="0">
              <a:buNone/>
            </a:pPr>
            <a:r>
              <a:rPr lang="en-GB" dirty="0" err="1"/>
              <a:t>Forschungsthemen</a:t>
            </a:r>
            <a:r>
              <a:rPr lang="en-GB" dirty="0"/>
              <a:t>: </a:t>
            </a:r>
          </a:p>
          <a:p>
            <a:pPr marL="457200" lvl="1" indent="0">
              <a:buNone/>
            </a:pPr>
            <a:r>
              <a:rPr lang="en-GB" dirty="0" err="1"/>
              <a:t>Jedes</a:t>
            </a:r>
            <a:r>
              <a:rPr lang="en-GB" dirty="0"/>
              <a:t> </a:t>
            </a:r>
            <a:r>
              <a:rPr lang="en-GB" dirty="0" err="1"/>
              <a:t>Thema</a:t>
            </a:r>
            <a:r>
              <a:rPr lang="en-GB" dirty="0"/>
              <a:t> </a:t>
            </a:r>
            <a:r>
              <a:rPr lang="en-GB" dirty="0" err="1"/>
              <a:t>wird</a:t>
            </a:r>
            <a:r>
              <a:rPr lang="en-GB" dirty="0"/>
              <a:t> von (max) 2 </a:t>
            </a:r>
            <a:r>
              <a:rPr lang="en-GB" dirty="0" err="1"/>
              <a:t>Studenten</a:t>
            </a:r>
            <a:r>
              <a:rPr lang="en-GB" dirty="0"/>
              <a:t> </a:t>
            </a:r>
            <a:r>
              <a:rPr lang="en-GB" dirty="0" err="1"/>
              <a:t>eigenständig</a:t>
            </a:r>
            <a:r>
              <a:rPr lang="en-GB" dirty="0"/>
              <a:t> </a:t>
            </a:r>
            <a:r>
              <a:rPr lang="en-GB" dirty="0" err="1"/>
              <a:t>bearbeitet</a:t>
            </a:r>
            <a:r>
              <a:rPr lang="en-GB" dirty="0"/>
              <a:t> </a:t>
            </a:r>
            <a:endParaRPr lang="en-GB" dirty="0" smtClean="0"/>
          </a:p>
          <a:p>
            <a:pPr marL="457200" lvl="1" indent="0">
              <a:buNone/>
            </a:pPr>
            <a:endParaRPr lang="en-GB" dirty="0"/>
          </a:p>
          <a:p>
            <a:pPr marL="0" indent="0">
              <a:buNone/>
            </a:pPr>
            <a:r>
              <a:rPr lang="en-GB" dirty="0" err="1"/>
              <a:t>Lernziel</a:t>
            </a:r>
            <a:r>
              <a:rPr lang="en-GB" dirty="0"/>
              <a:t> der </a:t>
            </a:r>
            <a:r>
              <a:rPr lang="en-GB" dirty="0" err="1"/>
              <a:t>Veranstaltung</a:t>
            </a:r>
            <a:r>
              <a:rPr lang="en-GB" dirty="0"/>
              <a:t>: </a:t>
            </a:r>
            <a:r>
              <a:rPr lang="en-GB" dirty="0" err="1"/>
              <a:t>Wissenschaftliches</a:t>
            </a:r>
            <a:r>
              <a:rPr lang="en-GB" dirty="0"/>
              <a:t> </a:t>
            </a:r>
            <a:r>
              <a:rPr lang="en-GB" dirty="0" err="1"/>
              <a:t>Arbeiten</a:t>
            </a:r>
            <a:r>
              <a:rPr lang="en-GB" dirty="0"/>
              <a:t> </a:t>
            </a:r>
          </a:p>
          <a:p>
            <a:pPr marL="457200" lvl="1" indent="0">
              <a:buNone/>
            </a:pPr>
            <a:r>
              <a:rPr lang="en-GB" dirty="0" err="1"/>
              <a:t>Selbstständige</a:t>
            </a:r>
            <a:r>
              <a:rPr lang="en-GB" dirty="0"/>
              <a:t> </a:t>
            </a:r>
            <a:r>
              <a:rPr lang="en-GB" dirty="0" err="1"/>
              <a:t>Literaturrecherche</a:t>
            </a:r>
            <a:r>
              <a:rPr lang="en-GB" dirty="0"/>
              <a:t> </a:t>
            </a:r>
          </a:p>
          <a:p>
            <a:pPr marL="457200" lvl="1" indent="0">
              <a:buNone/>
            </a:pPr>
            <a:r>
              <a:rPr lang="en-GB" dirty="0"/>
              <a:t>Analyse und </a:t>
            </a:r>
            <a:r>
              <a:rPr lang="en-GB" dirty="0" err="1"/>
              <a:t>Einordnung</a:t>
            </a:r>
            <a:r>
              <a:rPr lang="en-GB" dirty="0"/>
              <a:t> von </a:t>
            </a:r>
            <a:r>
              <a:rPr lang="en-GB" dirty="0" err="1"/>
              <a:t>Forschungsergebnissen</a:t>
            </a:r>
            <a:r>
              <a:rPr lang="en-GB" dirty="0"/>
              <a:t> </a:t>
            </a:r>
          </a:p>
          <a:p>
            <a:pPr marL="457200" lvl="1" indent="0">
              <a:buNone/>
            </a:pPr>
            <a:r>
              <a:rPr lang="en-GB" dirty="0" err="1"/>
              <a:t>Schreiben</a:t>
            </a:r>
            <a:r>
              <a:rPr lang="en-GB" dirty="0"/>
              <a:t> </a:t>
            </a:r>
            <a:r>
              <a:rPr lang="en-GB" dirty="0" err="1"/>
              <a:t>einer</a:t>
            </a:r>
            <a:r>
              <a:rPr lang="en-GB" dirty="0"/>
              <a:t> </a:t>
            </a:r>
            <a:r>
              <a:rPr lang="en-GB" dirty="0" err="1"/>
              <a:t>wissenschaftlichen</a:t>
            </a:r>
            <a:r>
              <a:rPr lang="en-GB" dirty="0"/>
              <a:t> </a:t>
            </a:r>
            <a:r>
              <a:rPr lang="en-GB" dirty="0" err="1"/>
              <a:t>Ausarbeitung</a:t>
            </a:r>
            <a:r>
              <a:rPr lang="en-GB" dirty="0"/>
              <a:t> </a:t>
            </a:r>
            <a:endParaRPr lang="en-GB" dirty="0" smtClean="0"/>
          </a:p>
          <a:p>
            <a:pPr marL="457200" lvl="1" indent="0">
              <a:buNone/>
            </a:pPr>
            <a:endParaRPr lang="en-GB" dirty="0"/>
          </a:p>
          <a:p>
            <a:pPr marL="0" indent="0">
              <a:buNone/>
            </a:pPr>
            <a:r>
              <a:rPr lang="en-GB" dirty="0" err="1"/>
              <a:t>Schriftliche</a:t>
            </a:r>
            <a:r>
              <a:rPr lang="en-GB" dirty="0"/>
              <a:t> </a:t>
            </a:r>
            <a:r>
              <a:rPr lang="en-GB" dirty="0" err="1"/>
              <a:t>Ausarbeitung</a:t>
            </a:r>
            <a:r>
              <a:rPr lang="en-GB" dirty="0"/>
              <a:t> in </a:t>
            </a:r>
            <a:r>
              <a:rPr lang="en-GB" dirty="0" err="1"/>
              <a:t>Englisch</a:t>
            </a:r>
            <a:r>
              <a:rPr lang="en-GB" dirty="0"/>
              <a:t> (6-8 Seiten, </a:t>
            </a:r>
            <a:r>
              <a:rPr lang="en-GB" dirty="0" err="1"/>
              <a:t>LaTeX</a:t>
            </a:r>
            <a:r>
              <a:rPr lang="en-GB" dirty="0"/>
              <a:t>-Template </a:t>
            </a:r>
            <a:r>
              <a:rPr lang="en-GB" dirty="0" err="1"/>
              <a:t>siehe</a:t>
            </a:r>
            <a:r>
              <a:rPr lang="en-GB" dirty="0"/>
              <a:t> </a:t>
            </a:r>
            <a:r>
              <a:rPr lang="en-GB" dirty="0" err="1"/>
              <a:t>Webseite</a:t>
            </a:r>
            <a:r>
              <a:rPr lang="en-GB" dirty="0"/>
              <a:t>) </a:t>
            </a:r>
          </a:p>
          <a:p>
            <a:pPr marL="0" indent="0">
              <a:buNone/>
            </a:pPr>
            <a:r>
              <a:rPr lang="en-GB" dirty="0" err="1"/>
              <a:t>Abschlusspräsentation</a:t>
            </a:r>
            <a:r>
              <a:rPr lang="en-GB"/>
              <a:t> </a:t>
            </a:r>
            <a:r>
              <a:rPr lang="en-GB" smtClean="0"/>
              <a:t>(15 Minuten</a:t>
            </a:r>
            <a:r>
              <a:rPr lang="en-GB" dirty="0" smtClean="0"/>
              <a:t> </a:t>
            </a:r>
            <a:r>
              <a:rPr lang="en-GB" dirty="0"/>
              <a:t>+ 5 </a:t>
            </a:r>
            <a:r>
              <a:rPr lang="en-GB" dirty="0" err="1"/>
              <a:t>Minuten</a:t>
            </a:r>
            <a:r>
              <a:rPr lang="en-GB" dirty="0"/>
              <a:t> </a:t>
            </a:r>
            <a:r>
              <a:rPr lang="en-GB" dirty="0" err="1"/>
              <a:t>Diskussion</a:t>
            </a:r>
            <a:r>
              <a:rPr lang="en-GB" dirty="0"/>
              <a:t>) </a:t>
            </a:r>
            <a:endParaRPr lang="en-GB" dirty="0" smtClean="0"/>
          </a:p>
          <a:p>
            <a:pPr marL="0" indent="0">
              <a:buNone/>
            </a:pPr>
            <a:endParaRPr lang="en-GB" dirty="0"/>
          </a:p>
          <a:p>
            <a:pPr marL="0" indent="0">
              <a:buNone/>
            </a:pPr>
            <a:r>
              <a:rPr lang="en-GB" dirty="0" err="1"/>
              <a:t>Webseite</a:t>
            </a:r>
            <a:r>
              <a:rPr lang="en-GB" dirty="0"/>
              <a:t>: </a:t>
            </a:r>
            <a:r>
              <a:rPr lang="en-GB" dirty="0" err="1" smtClean="0"/>
              <a:t>www.medien.ifi.lmu.de</a:t>
            </a:r>
            <a:r>
              <a:rPr lang="en-GB" dirty="0" smtClean="0"/>
              <a:t>/</a:t>
            </a:r>
            <a:r>
              <a:rPr lang="en-GB" dirty="0" err="1" smtClean="0"/>
              <a:t>lehre</a:t>
            </a:r>
            <a:r>
              <a:rPr lang="en-GB" dirty="0" smtClean="0"/>
              <a:t>/ss17/</a:t>
            </a:r>
            <a:r>
              <a:rPr lang="en-GB" dirty="0" err="1" smtClean="0"/>
              <a:t>hs</a:t>
            </a:r>
            <a:r>
              <a:rPr lang="en-GB" dirty="0"/>
              <a:t>/ </a:t>
            </a:r>
          </a:p>
        </p:txBody>
      </p:sp>
      <p:sp>
        <p:nvSpPr>
          <p:cNvPr id="3" name="Titel 2"/>
          <p:cNvSpPr>
            <a:spLocks noGrp="1"/>
          </p:cNvSpPr>
          <p:nvPr>
            <p:ph type="title"/>
          </p:nvPr>
        </p:nvSpPr>
        <p:spPr/>
        <p:txBody>
          <a:bodyPr/>
          <a:lstStyle/>
          <a:p>
            <a:r>
              <a:rPr lang="en-GB" dirty="0" err="1" smtClean="0"/>
              <a:t>Übersicht</a:t>
            </a:r>
            <a:endParaRPr lang="en-GB" dirty="0"/>
          </a:p>
        </p:txBody>
      </p:sp>
    </p:spTree>
    <p:extLst>
      <p:ext uri="{BB962C8B-B14F-4D97-AF65-F5344CB8AC3E}">
        <p14:creationId xmlns:p14="http://schemas.microsoft.com/office/powerpoint/2010/main" val="77309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lvl="0" indent="0">
              <a:spcBef>
                <a:spcPts val="0"/>
              </a:spcBef>
              <a:buClrTx/>
              <a:buNone/>
            </a:pPr>
            <a:endParaRPr lang="en-GB" dirty="0"/>
          </a:p>
          <a:p>
            <a:pPr marL="0" lvl="0" indent="0">
              <a:spcBef>
                <a:spcPts val="0"/>
              </a:spcBef>
              <a:buClrTx/>
              <a:buNone/>
            </a:pPr>
            <a:r>
              <a:rPr lang="en-GB" dirty="0" err="1"/>
              <a:t>Umfang</a:t>
            </a:r>
            <a:r>
              <a:rPr lang="en-GB" dirty="0"/>
              <a:t>: 2 SWS / 6 ECTS-Credits </a:t>
            </a:r>
            <a:endParaRPr lang="en-GB" dirty="0" smtClean="0"/>
          </a:p>
          <a:p>
            <a:pPr marL="0" lvl="0" indent="0">
              <a:spcBef>
                <a:spcPts val="0"/>
              </a:spcBef>
              <a:buClrTx/>
              <a:buNone/>
            </a:pPr>
            <a:endParaRPr lang="en-GB" dirty="0"/>
          </a:p>
          <a:p>
            <a:pPr marL="0" lvl="0" indent="0">
              <a:spcBef>
                <a:spcPts val="0"/>
              </a:spcBef>
              <a:buClrTx/>
              <a:buNone/>
            </a:pPr>
            <a:r>
              <a:rPr lang="en-GB" dirty="0" err="1" smtClean="0"/>
              <a:t>Prüfer</a:t>
            </a:r>
            <a:r>
              <a:rPr lang="en-GB" dirty="0"/>
              <a:t>: </a:t>
            </a:r>
            <a:r>
              <a:rPr lang="en-GB" dirty="0" err="1"/>
              <a:t>Prof.</a:t>
            </a:r>
            <a:r>
              <a:rPr lang="en-GB" dirty="0"/>
              <a:t> </a:t>
            </a:r>
            <a:r>
              <a:rPr lang="en-GB" dirty="0" err="1"/>
              <a:t>Dr.</a:t>
            </a:r>
            <a:r>
              <a:rPr lang="en-GB" dirty="0"/>
              <a:t> </a:t>
            </a:r>
            <a:r>
              <a:rPr lang="en-GB" dirty="0" smtClean="0"/>
              <a:t>Florian Alt</a:t>
            </a:r>
          </a:p>
          <a:p>
            <a:pPr marL="0" lvl="0" indent="0">
              <a:spcBef>
                <a:spcPts val="0"/>
              </a:spcBef>
              <a:buClrTx/>
              <a:buNone/>
            </a:pPr>
            <a:endParaRPr lang="en-GB" dirty="0"/>
          </a:p>
          <a:p>
            <a:pPr marL="0" lvl="0" indent="0">
              <a:spcBef>
                <a:spcPts val="0"/>
              </a:spcBef>
              <a:buClrTx/>
              <a:buNone/>
            </a:pPr>
            <a:r>
              <a:rPr lang="en-GB" dirty="0" err="1" smtClean="0"/>
              <a:t>Betreuerin</a:t>
            </a:r>
            <a:r>
              <a:rPr lang="en-GB" dirty="0" smtClean="0"/>
              <a:t>: </a:t>
            </a:r>
            <a:r>
              <a:rPr lang="en-GB" dirty="0" err="1" smtClean="0"/>
              <a:t>Ceenu</a:t>
            </a:r>
            <a:r>
              <a:rPr lang="en-GB" dirty="0" smtClean="0"/>
              <a:t> George </a:t>
            </a:r>
            <a:r>
              <a:rPr lang="en-GB" dirty="0" err="1" smtClean="0"/>
              <a:t>c.george@lmu.de</a:t>
            </a:r>
            <a:endParaRPr lang="en-GB" dirty="0"/>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
        <p:nvSpPr>
          <p:cNvPr id="3" name="Titel 2"/>
          <p:cNvSpPr>
            <a:spLocks noGrp="1"/>
          </p:cNvSpPr>
          <p:nvPr>
            <p:ph type="title"/>
          </p:nvPr>
        </p:nvSpPr>
        <p:spPr/>
        <p:txBody>
          <a:bodyPr/>
          <a:lstStyle/>
          <a:p>
            <a:r>
              <a:rPr lang="en-GB" dirty="0" err="1" smtClean="0"/>
              <a:t>Organisatorisches</a:t>
            </a:r>
            <a:r>
              <a:rPr lang="en-GB" dirty="0" smtClean="0"/>
              <a:t>		</a:t>
            </a:r>
            <a:endParaRPr lang="en-GB" dirty="0"/>
          </a:p>
        </p:txBody>
      </p:sp>
    </p:spTree>
    <p:extLst>
      <p:ext uri="{BB962C8B-B14F-4D97-AF65-F5344CB8AC3E}">
        <p14:creationId xmlns:p14="http://schemas.microsoft.com/office/powerpoint/2010/main" val="1300575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endParaRPr lang="en-GB" dirty="0">
              <a:latin typeface="Calibri" charset="0"/>
              <a:ea typeface="Calibri" charset="0"/>
              <a:cs typeface="Calibri" charset="0"/>
            </a:endParaRPr>
          </a:p>
          <a:p>
            <a:r>
              <a:rPr lang="en-GB" dirty="0" err="1">
                <a:latin typeface="Calibri" charset="0"/>
                <a:ea typeface="Calibri" charset="0"/>
                <a:cs typeface="Calibri" charset="0"/>
              </a:rPr>
              <a:t>Präsenztermine</a:t>
            </a:r>
            <a:r>
              <a:rPr lang="en-GB" dirty="0">
                <a:latin typeface="Calibri" charset="0"/>
                <a:ea typeface="Calibri" charset="0"/>
                <a:cs typeface="Calibri" charset="0"/>
              </a:rPr>
              <a:t>: </a:t>
            </a:r>
            <a:r>
              <a:rPr lang="en-GB" dirty="0" err="1">
                <a:latin typeface="Calibri" charset="0"/>
                <a:ea typeface="Calibri" charset="0"/>
                <a:cs typeface="Calibri" charset="0"/>
              </a:rPr>
              <a:t>ausgewählte</a:t>
            </a:r>
            <a:r>
              <a:rPr lang="en-GB" dirty="0">
                <a:latin typeface="Calibri" charset="0"/>
                <a:ea typeface="Calibri" charset="0"/>
                <a:cs typeface="Calibri" charset="0"/>
              </a:rPr>
              <a:t> </a:t>
            </a:r>
            <a:r>
              <a:rPr lang="en-GB" dirty="0" err="1">
                <a:latin typeface="Calibri" charset="0"/>
                <a:ea typeface="Calibri" charset="0"/>
                <a:cs typeface="Calibri" charset="0"/>
              </a:rPr>
              <a:t>Termine</a:t>
            </a:r>
            <a:r>
              <a:rPr lang="en-GB" dirty="0">
                <a:latin typeface="Calibri" charset="0"/>
                <a:ea typeface="Calibri" charset="0"/>
                <a:cs typeface="Calibri" charset="0"/>
              </a:rPr>
              <a:t>, </a:t>
            </a:r>
            <a:r>
              <a:rPr lang="en-GB" dirty="0" err="1" smtClean="0">
                <a:latin typeface="Calibri" charset="0"/>
                <a:ea typeface="Calibri" charset="0"/>
                <a:cs typeface="Calibri" charset="0"/>
              </a:rPr>
              <a:t>Mittwoch</a:t>
            </a:r>
            <a:r>
              <a:rPr lang="en-GB" dirty="0" smtClean="0">
                <a:latin typeface="Calibri" charset="0"/>
                <a:ea typeface="Calibri" charset="0"/>
                <a:cs typeface="Calibri" charset="0"/>
              </a:rPr>
              <a:t> 12:15-14:00 </a:t>
            </a:r>
            <a:r>
              <a:rPr lang="en-GB" dirty="0" err="1">
                <a:latin typeface="Calibri" charset="0"/>
                <a:ea typeface="Calibri" charset="0"/>
                <a:cs typeface="Calibri" charset="0"/>
              </a:rPr>
              <a:t>Uhr</a:t>
            </a:r>
            <a:r>
              <a:rPr lang="en-GB" dirty="0">
                <a:latin typeface="Calibri" charset="0"/>
                <a:ea typeface="Calibri" charset="0"/>
                <a:cs typeface="Calibri" charset="0"/>
              </a:rPr>
              <a:t> </a:t>
            </a:r>
          </a:p>
          <a:p>
            <a:pPr lvl="1"/>
            <a:r>
              <a:rPr lang="en-GB" dirty="0" err="1" smtClean="0">
                <a:latin typeface="Calibri" charset="0"/>
                <a:ea typeface="Calibri" charset="0"/>
                <a:cs typeface="Calibri" charset="0"/>
              </a:rPr>
              <a:t>Verschiedene</a:t>
            </a:r>
            <a:r>
              <a:rPr lang="en-GB" dirty="0" smtClean="0">
                <a:latin typeface="Calibri" charset="0"/>
                <a:ea typeface="Calibri" charset="0"/>
                <a:cs typeface="Calibri" charset="0"/>
              </a:rPr>
              <a:t> </a:t>
            </a:r>
            <a:r>
              <a:rPr lang="en-GB" dirty="0" err="1">
                <a:latin typeface="Calibri" charset="0"/>
                <a:ea typeface="Calibri" charset="0"/>
                <a:cs typeface="Calibri" charset="0"/>
              </a:rPr>
              <a:t>Abgaben</a:t>
            </a:r>
            <a:r>
              <a:rPr lang="en-GB" dirty="0">
                <a:latin typeface="Calibri" charset="0"/>
                <a:ea typeface="Calibri" charset="0"/>
                <a:cs typeface="Calibri" charset="0"/>
              </a:rPr>
              <a:t> lt. </a:t>
            </a:r>
            <a:r>
              <a:rPr lang="en-GB" dirty="0" err="1">
                <a:latin typeface="Calibri" charset="0"/>
                <a:ea typeface="Calibri" charset="0"/>
                <a:cs typeface="Calibri" charset="0"/>
              </a:rPr>
              <a:t>Zeitplan</a:t>
            </a:r>
            <a:r>
              <a:rPr lang="en-GB" dirty="0">
                <a:latin typeface="Calibri" charset="0"/>
                <a:ea typeface="Calibri" charset="0"/>
                <a:cs typeface="Calibri" charset="0"/>
              </a:rPr>
              <a:t> </a:t>
            </a:r>
            <a:endParaRPr lang="en-GB" dirty="0" smtClean="0">
              <a:latin typeface="Calibri" charset="0"/>
              <a:ea typeface="Calibri" charset="0"/>
              <a:cs typeface="Calibri" charset="0"/>
            </a:endParaRPr>
          </a:p>
          <a:p>
            <a:pPr lvl="1"/>
            <a:r>
              <a:rPr lang="en-GB" dirty="0" err="1" smtClean="0">
                <a:latin typeface="Calibri" charset="0"/>
                <a:ea typeface="Calibri" charset="0"/>
                <a:cs typeface="Calibri" charset="0"/>
              </a:rPr>
              <a:t>Vorträge</a:t>
            </a:r>
            <a:r>
              <a:rPr lang="en-GB" dirty="0" smtClean="0">
                <a:latin typeface="Calibri" charset="0"/>
                <a:ea typeface="Calibri" charset="0"/>
                <a:cs typeface="Calibri" charset="0"/>
              </a:rPr>
              <a:t> </a:t>
            </a:r>
            <a:r>
              <a:rPr lang="en-GB" dirty="0">
                <a:latin typeface="Calibri" charset="0"/>
                <a:ea typeface="Calibri" charset="0"/>
                <a:cs typeface="Calibri" charset="0"/>
              </a:rPr>
              <a:t>am </a:t>
            </a:r>
            <a:r>
              <a:rPr lang="en-GB" dirty="0" err="1">
                <a:latin typeface="Calibri" charset="0"/>
                <a:ea typeface="Calibri" charset="0"/>
                <a:cs typeface="Calibri" charset="0"/>
              </a:rPr>
              <a:t>Ende</a:t>
            </a:r>
            <a:r>
              <a:rPr lang="en-GB" dirty="0">
                <a:latin typeface="Calibri" charset="0"/>
                <a:ea typeface="Calibri" charset="0"/>
                <a:cs typeface="Calibri" charset="0"/>
              </a:rPr>
              <a:t> der </a:t>
            </a:r>
            <a:r>
              <a:rPr lang="en-GB" dirty="0" err="1">
                <a:latin typeface="Calibri" charset="0"/>
                <a:ea typeface="Calibri" charset="0"/>
                <a:cs typeface="Calibri" charset="0"/>
              </a:rPr>
              <a:t>Vorlesungszeit</a:t>
            </a:r>
            <a:r>
              <a:rPr lang="en-GB" dirty="0">
                <a:latin typeface="Calibri" charset="0"/>
                <a:ea typeface="Calibri" charset="0"/>
                <a:cs typeface="Calibri" charset="0"/>
              </a:rPr>
              <a:t>, </a:t>
            </a:r>
            <a:r>
              <a:rPr lang="en-GB" dirty="0" err="1">
                <a:latin typeface="Calibri" charset="0"/>
                <a:ea typeface="Calibri" charset="0"/>
                <a:cs typeface="Calibri" charset="0"/>
              </a:rPr>
              <a:t>geplant</a:t>
            </a:r>
            <a:r>
              <a:rPr lang="en-GB" dirty="0">
                <a:latin typeface="Calibri" charset="0"/>
                <a:ea typeface="Calibri" charset="0"/>
                <a:cs typeface="Calibri" charset="0"/>
              </a:rPr>
              <a:t> </a:t>
            </a:r>
            <a:r>
              <a:rPr lang="en-GB" dirty="0" err="1">
                <a:latin typeface="Calibri" charset="0"/>
                <a:ea typeface="Calibri" charset="0"/>
                <a:cs typeface="Calibri" charset="0"/>
              </a:rPr>
              <a:t>für</a:t>
            </a:r>
            <a:r>
              <a:rPr lang="en-GB" dirty="0">
                <a:latin typeface="Calibri" charset="0"/>
                <a:ea typeface="Calibri" charset="0"/>
                <a:cs typeface="Calibri" charset="0"/>
              </a:rPr>
              <a:t> </a:t>
            </a:r>
            <a:r>
              <a:rPr lang="en-GB" dirty="0" smtClean="0">
                <a:latin typeface="Calibri" charset="0"/>
                <a:ea typeface="Calibri" charset="0"/>
                <a:cs typeface="Calibri" charset="0"/>
              </a:rPr>
              <a:t>03. </a:t>
            </a:r>
            <a:r>
              <a:rPr lang="en-GB" dirty="0">
                <a:latin typeface="Calibri" charset="0"/>
                <a:ea typeface="Calibri" charset="0"/>
                <a:cs typeface="Calibri" charset="0"/>
              </a:rPr>
              <a:t>&amp; </a:t>
            </a:r>
            <a:r>
              <a:rPr lang="en-GB" dirty="0" smtClean="0">
                <a:latin typeface="Calibri" charset="0"/>
                <a:ea typeface="Calibri" charset="0"/>
                <a:cs typeface="Calibri" charset="0"/>
              </a:rPr>
              <a:t>02.08.2017</a:t>
            </a:r>
            <a:r>
              <a:rPr lang="en-GB" dirty="0">
                <a:latin typeface="Calibri" charset="0"/>
                <a:ea typeface="Calibri" charset="0"/>
                <a:cs typeface="Calibri" charset="0"/>
              </a:rPr>
              <a:t>, </a:t>
            </a:r>
            <a:r>
              <a:rPr lang="en-GB" dirty="0" err="1">
                <a:latin typeface="Calibri" charset="0"/>
                <a:ea typeface="Calibri" charset="0"/>
                <a:cs typeface="Calibri" charset="0"/>
              </a:rPr>
              <a:t>ganztägig</a:t>
            </a:r>
            <a:r>
              <a:rPr lang="en-GB" dirty="0">
                <a:latin typeface="Calibri" charset="0"/>
                <a:ea typeface="Calibri" charset="0"/>
                <a:cs typeface="Calibri" charset="0"/>
              </a:rPr>
              <a:t> </a:t>
            </a:r>
            <a:endParaRPr lang="en-GB" dirty="0" smtClean="0">
              <a:latin typeface="Calibri" charset="0"/>
              <a:ea typeface="Calibri" charset="0"/>
              <a:cs typeface="Calibri" charset="0"/>
            </a:endParaRPr>
          </a:p>
          <a:p>
            <a:r>
              <a:rPr lang="en-GB" dirty="0" err="1" smtClean="0">
                <a:latin typeface="Calibri" charset="0"/>
                <a:ea typeface="Calibri" charset="0"/>
                <a:cs typeface="Calibri" charset="0"/>
              </a:rPr>
              <a:t>Prüfungsmodalitäten</a:t>
            </a:r>
            <a:endParaRPr lang="mr-IN" dirty="0">
              <a:latin typeface="Calibri" charset="0"/>
              <a:ea typeface="Calibri" charset="0"/>
              <a:cs typeface="Calibri" charset="0"/>
            </a:endParaRPr>
          </a:p>
          <a:p>
            <a:pPr lvl="1"/>
            <a:r>
              <a:rPr lang="de-DE" dirty="0" smtClean="0">
                <a:latin typeface="Calibri" charset="0"/>
                <a:ea typeface="Calibri" charset="0"/>
                <a:cs typeface="Calibri" charset="0"/>
              </a:rPr>
              <a:t>Vorläufige </a:t>
            </a:r>
            <a:r>
              <a:rPr lang="de-DE" dirty="0">
                <a:latin typeface="Calibri" charset="0"/>
                <a:ea typeface="Calibri" charset="0"/>
                <a:cs typeface="Calibri" charset="0"/>
              </a:rPr>
              <a:t>Ausarbeitung / kommentierte Gliederung </a:t>
            </a:r>
          </a:p>
          <a:p>
            <a:pPr lvl="1"/>
            <a:r>
              <a:rPr lang="de-DE" dirty="0" smtClean="0">
                <a:latin typeface="Calibri" charset="0"/>
                <a:ea typeface="Calibri" charset="0"/>
                <a:cs typeface="Calibri" charset="0"/>
              </a:rPr>
              <a:t>90-Sekunden-Vortrag </a:t>
            </a:r>
            <a:r>
              <a:rPr lang="de-DE" dirty="0">
                <a:latin typeface="Calibri" charset="0"/>
                <a:ea typeface="Calibri" charset="0"/>
                <a:cs typeface="Calibri" charset="0"/>
              </a:rPr>
              <a:t>(inkl. Abgabe) </a:t>
            </a:r>
          </a:p>
          <a:p>
            <a:pPr lvl="1"/>
            <a:r>
              <a:rPr lang="de-DE" dirty="0" smtClean="0">
                <a:latin typeface="Calibri" charset="0"/>
                <a:ea typeface="Calibri" charset="0"/>
                <a:cs typeface="Calibri" charset="0"/>
              </a:rPr>
              <a:t>Schriftliche </a:t>
            </a:r>
            <a:r>
              <a:rPr lang="de-DE" dirty="0">
                <a:latin typeface="Calibri" charset="0"/>
                <a:ea typeface="Calibri" charset="0"/>
                <a:cs typeface="Calibri" charset="0"/>
              </a:rPr>
              <a:t>Ausarbeitung </a:t>
            </a:r>
          </a:p>
          <a:p>
            <a:pPr lvl="1"/>
            <a:r>
              <a:rPr lang="de-DE" dirty="0" smtClean="0">
                <a:latin typeface="Calibri" charset="0"/>
                <a:ea typeface="Calibri" charset="0"/>
                <a:cs typeface="Calibri" charset="0"/>
              </a:rPr>
              <a:t>gegenseitige </a:t>
            </a:r>
            <a:r>
              <a:rPr lang="de-DE" dirty="0">
                <a:latin typeface="Calibri" charset="0"/>
                <a:ea typeface="Calibri" charset="0"/>
                <a:cs typeface="Calibri" charset="0"/>
              </a:rPr>
              <a:t>Begutachtung / Kommentierung </a:t>
            </a:r>
          </a:p>
          <a:p>
            <a:pPr lvl="1"/>
            <a:r>
              <a:rPr lang="de-DE" dirty="0" smtClean="0">
                <a:latin typeface="Calibri" charset="0"/>
                <a:ea typeface="Calibri" charset="0"/>
                <a:cs typeface="Calibri" charset="0"/>
              </a:rPr>
              <a:t>Überarbeitete </a:t>
            </a:r>
            <a:r>
              <a:rPr lang="de-DE" dirty="0">
                <a:latin typeface="Calibri" charset="0"/>
                <a:ea typeface="Calibri" charset="0"/>
                <a:cs typeface="Calibri" charset="0"/>
              </a:rPr>
              <a:t>schriftliche Ausarbeitung im vorgegebenen Format </a:t>
            </a:r>
          </a:p>
          <a:p>
            <a:pPr lvl="1"/>
            <a:r>
              <a:rPr lang="de-DE" dirty="0" smtClean="0">
                <a:latin typeface="Calibri" charset="0"/>
                <a:ea typeface="Calibri" charset="0"/>
                <a:cs typeface="Calibri" charset="0"/>
              </a:rPr>
              <a:t>Vortrag </a:t>
            </a:r>
            <a:r>
              <a:rPr lang="de-DE" dirty="0">
                <a:latin typeface="Calibri" charset="0"/>
                <a:ea typeface="Calibri" charset="0"/>
                <a:cs typeface="Calibri" charset="0"/>
              </a:rPr>
              <a:t>(zuvor Struktur, Entwurf abgeben!) </a:t>
            </a:r>
          </a:p>
          <a:p>
            <a:r>
              <a:rPr lang="de-DE" dirty="0" smtClean="0">
                <a:latin typeface="Calibri" charset="0"/>
                <a:ea typeface="Calibri" charset="0"/>
                <a:cs typeface="Calibri" charset="0"/>
              </a:rPr>
              <a:t>Hinweis</a:t>
            </a:r>
            <a:r>
              <a:rPr lang="de-DE" dirty="0">
                <a:latin typeface="Calibri" charset="0"/>
                <a:ea typeface="Calibri" charset="0"/>
                <a:cs typeface="Calibri" charset="0"/>
              </a:rPr>
              <a:t>: Die Literatur ist überwiegend nur in englischer Sprache verfügbar. Gute englische Sprachkenntnisse sind für die Teilnahme erforderlich. </a:t>
            </a:r>
          </a:p>
          <a:p>
            <a:endParaRPr lang="en-GB" dirty="0">
              <a:latin typeface="Calibri" charset="0"/>
              <a:ea typeface="Calibri" charset="0"/>
              <a:cs typeface="Calibri" charset="0"/>
            </a:endParaRPr>
          </a:p>
        </p:txBody>
      </p:sp>
      <p:sp>
        <p:nvSpPr>
          <p:cNvPr id="3" name="Titel 2"/>
          <p:cNvSpPr>
            <a:spLocks noGrp="1"/>
          </p:cNvSpPr>
          <p:nvPr>
            <p:ph type="title"/>
          </p:nvPr>
        </p:nvSpPr>
        <p:spPr/>
        <p:txBody>
          <a:bodyPr/>
          <a:lstStyle/>
          <a:p>
            <a:r>
              <a:rPr lang="en-GB" dirty="0" err="1" smtClean="0"/>
              <a:t>Organisatorisches</a:t>
            </a:r>
            <a:endParaRPr lang="en-GB" dirty="0"/>
          </a:p>
        </p:txBody>
      </p:sp>
    </p:spTree>
    <p:extLst>
      <p:ext uri="{BB962C8B-B14F-4D97-AF65-F5344CB8AC3E}">
        <p14:creationId xmlns:p14="http://schemas.microsoft.com/office/powerpoint/2010/main" val="1658685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896" y="1557338"/>
            <a:ext cx="7305257" cy="4751387"/>
          </a:xfrm>
        </p:spPr>
      </p:pic>
      <p:sp>
        <p:nvSpPr>
          <p:cNvPr id="3" name="Titel 2"/>
          <p:cNvSpPr>
            <a:spLocks noGrp="1"/>
          </p:cNvSpPr>
          <p:nvPr>
            <p:ph type="title"/>
          </p:nvPr>
        </p:nvSpPr>
        <p:spPr/>
        <p:txBody>
          <a:bodyPr/>
          <a:lstStyle/>
          <a:p>
            <a:r>
              <a:rPr lang="en-GB" dirty="0" err="1" smtClean="0"/>
              <a:t>Zeitplan</a:t>
            </a:r>
            <a:endParaRPr lang="en-GB" dirty="0"/>
          </a:p>
        </p:txBody>
      </p:sp>
    </p:spTree>
    <p:extLst>
      <p:ext uri="{BB962C8B-B14F-4D97-AF65-F5344CB8AC3E}">
        <p14:creationId xmlns:p14="http://schemas.microsoft.com/office/powerpoint/2010/main" val="1189524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1916832"/>
            <a:ext cx="5198614" cy="4176464"/>
          </a:xfrm>
        </p:spPr>
        <p:txBody>
          <a:bodyPr anchor="t" anchorCtr="0">
            <a:normAutofit fontScale="70000" lnSpcReduction="20000"/>
          </a:bodyPr>
          <a:lstStyle/>
          <a:p>
            <a:pPr marL="0" indent="0">
              <a:lnSpc>
                <a:spcPct val="120000"/>
              </a:lnSpc>
              <a:buNone/>
            </a:pPr>
            <a:r>
              <a:rPr lang="de-DE" b="1" dirty="0"/>
              <a:t>Short Description:</a:t>
            </a:r>
          </a:p>
          <a:p>
            <a:pPr marL="0" indent="0">
              <a:lnSpc>
                <a:spcPct val="120000"/>
              </a:lnSpc>
              <a:buNone/>
            </a:pPr>
            <a:r>
              <a:rPr lang="en-US" dirty="0" smtClean="0"/>
              <a:t>What are the application areas of VR/AR? Describe how the application areas have evolved over time, considering VR is a long researched topic. Which application area is becoming important for the adaption and success of VR and what is still lacking for the technology to get more widely adapted?</a:t>
            </a:r>
          </a:p>
          <a:p>
            <a:pPr marL="0" indent="0">
              <a:lnSpc>
                <a:spcPct val="120000"/>
              </a:lnSpc>
              <a:buNone/>
            </a:pPr>
            <a:endParaRPr lang="en-US" dirty="0"/>
          </a:p>
          <a:p>
            <a:pPr marL="0" indent="0">
              <a:lnSpc>
                <a:spcPct val="120000"/>
              </a:lnSpc>
              <a:buNone/>
            </a:pPr>
            <a:r>
              <a:rPr lang="de-DE" b="1" dirty="0"/>
              <a:t>References</a:t>
            </a:r>
            <a:r>
              <a:rPr lang="de-DE" b="1" dirty="0" smtClean="0"/>
              <a:t>:</a:t>
            </a:r>
          </a:p>
          <a:p>
            <a:r>
              <a:rPr lang="de-DE" dirty="0"/>
              <a:t>[1] Sherman, W.R., Craig, A.B.: Understanding Virtual Reality – Interface, </a:t>
            </a:r>
            <a:r>
              <a:rPr lang="de-DE" dirty="0" err="1"/>
              <a:t>Application</a:t>
            </a:r>
            <a:r>
              <a:rPr lang="de-DE" dirty="0"/>
              <a:t> </a:t>
            </a:r>
            <a:r>
              <a:rPr lang="de-DE" dirty="0" err="1"/>
              <a:t>and</a:t>
            </a:r>
            <a:r>
              <a:rPr lang="de-DE" dirty="0"/>
              <a:t> Design. USA: </a:t>
            </a:r>
            <a:r>
              <a:rPr lang="de-DE" dirty="0" err="1"/>
              <a:t>Elsevier</a:t>
            </a:r>
            <a:r>
              <a:rPr lang="de-DE" dirty="0"/>
              <a:t> Science, 2003. ISBN 155860-353-0. </a:t>
            </a:r>
          </a:p>
          <a:p>
            <a:r>
              <a:rPr lang="de-DE" dirty="0"/>
              <a:t>[2]  </a:t>
            </a:r>
            <a:r>
              <a:rPr lang="de-DE" dirty="0" err="1"/>
              <a:t>Mazuryk</a:t>
            </a:r>
            <a:r>
              <a:rPr lang="de-DE" dirty="0"/>
              <a:t>, T., </a:t>
            </a:r>
            <a:r>
              <a:rPr lang="de-DE" dirty="0" err="1"/>
              <a:t>Gervautz</a:t>
            </a:r>
            <a:r>
              <a:rPr lang="de-DE" dirty="0"/>
              <a:t>, M.: Virtual </a:t>
            </a:r>
            <a:r>
              <a:rPr lang="de-DE" dirty="0" err="1"/>
              <a:t>reality</a:t>
            </a:r>
            <a:r>
              <a:rPr lang="de-DE" dirty="0"/>
              <a:t> – </a:t>
            </a:r>
            <a:r>
              <a:rPr lang="de-DE" dirty="0" err="1"/>
              <a:t>History</a:t>
            </a:r>
            <a:r>
              <a:rPr lang="de-DE" dirty="0"/>
              <a:t>, </a:t>
            </a:r>
            <a:r>
              <a:rPr lang="de-DE" dirty="0" err="1"/>
              <a:t>Applications</a:t>
            </a:r>
            <a:r>
              <a:rPr lang="de-DE" dirty="0"/>
              <a:t>, Technology </a:t>
            </a:r>
            <a:r>
              <a:rPr lang="de-DE" dirty="0" err="1"/>
              <a:t>and</a:t>
            </a:r>
            <a:r>
              <a:rPr lang="de-DE" dirty="0"/>
              <a:t> Future. Vienna: Vienna Institute </a:t>
            </a:r>
            <a:r>
              <a:rPr lang="de-DE" dirty="0" err="1"/>
              <a:t>of</a:t>
            </a:r>
            <a:r>
              <a:rPr lang="de-DE" dirty="0"/>
              <a:t> Technology, Institute </a:t>
            </a:r>
            <a:r>
              <a:rPr lang="de-DE" dirty="0" err="1"/>
              <a:t>of</a:t>
            </a:r>
            <a:r>
              <a:rPr lang="de-DE" dirty="0"/>
              <a:t> Computer Graphics. </a:t>
            </a:r>
            <a:r>
              <a:rPr lang="de-DE" dirty="0" err="1"/>
              <a:t>Available</a:t>
            </a:r>
            <a:r>
              <a:rPr lang="de-DE" dirty="0"/>
              <a:t> on http://</a:t>
            </a:r>
            <a:r>
              <a:rPr lang="de-DE" dirty="0" err="1"/>
              <a:t>www.cg.tuwien.ac.at</a:t>
            </a:r>
            <a:r>
              <a:rPr lang="de-DE" dirty="0"/>
              <a:t> </a:t>
            </a:r>
            <a:endParaRPr lang="de-DE" dirty="0" smtClean="0"/>
          </a:p>
          <a:p>
            <a:r>
              <a:rPr lang="de-DE" dirty="0"/>
              <a:t>[3]  </a:t>
            </a:r>
            <a:r>
              <a:rPr lang="de-DE" dirty="0" err="1"/>
              <a:t>Foxx</a:t>
            </a:r>
            <a:r>
              <a:rPr lang="de-DE" dirty="0"/>
              <a:t>, J., Arena, D., </a:t>
            </a:r>
            <a:r>
              <a:rPr lang="de-DE" dirty="0" err="1"/>
              <a:t>Bailenson</a:t>
            </a:r>
            <a:r>
              <a:rPr lang="de-DE" dirty="0"/>
              <a:t>, J.N.: Virtual </a:t>
            </a:r>
            <a:r>
              <a:rPr lang="de-DE" dirty="0" err="1"/>
              <a:t>reality</a:t>
            </a:r>
            <a:r>
              <a:rPr lang="de-DE" dirty="0"/>
              <a:t> – A </a:t>
            </a:r>
            <a:r>
              <a:rPr lang="de-DE" dirty="0" err="1"/>
              <a:t>Survival</a:t>
            </a:r>
            <a:r>
              <a:rPr lang="de-DE" dirty="0"/>
              <a:t> Guide </a:t>
            </a:r>
            <a:r>
              <a:rPr lang="de-DE" dirty="0" err="1"/>
              <a:t>for</a:t>
            </a:r>
            <a:r>
              <a:rPr lang="de-DE" dirty="0"/>
              <a:t> </a:t>
            </a:r>
            <a:r>
              <a:rPr lang="de-DE" dirty="0" err="1"/>
              <a:t>Social</a:t>
            </a:r>
            <a:r>
              <a:rPr lang="de-DE" dirty="0"/>
              <a:t> </a:t>
            </a:r>
            <a:r>
              <a:rPr lang="de-DE" dirty="0" err="1"/>
              <a:t>Scientists</a:t>
            </a:r>
            <a:r>
              <a:rPr lang="de-DE" dirty="0"/>
              <a:t>. Stanford, CA, 2009. </a:t>
            </a:r>
            <a:r>
              <a:rPr lang="de-DE" dirty="0" err="1"/>
              <a:t>Available</a:t>
            </a:r>
            <a:r>
              <a:rPr lang="de-DE" dirty="0"/>
              <a:t> on http://</a:t>
            </a:r>
            <a:r>
              <a:rPr lang="de-DE" dirty="0" err="1"/>
              <a:t>vhil.stanford.edu</a:t>
            </a:r>
            <a:r>
              <a:rPr lang="de-DE" dirty="0"/>
              <a:t> </a:t>
            </a:r>
          </a:p>
          <a:p>
            <a:r>
              <a:rPr lang="de-DE" dirty="0"/>
              <a:t>[4]  http://</a:t>
            </a:r>
            <a:r>
              <a:rPr lang="de-DE" dirty="0" err="1"/>
              <a:t>www.vrs.org.uk</a:t>
            </a:r>
            <a:r>
              <a:rPr lang="de-DE" dirty="0"/>
              <a:t>/</a:t>
            </a:r>
            <a:r>
              <a:rPr lang="de-DE" dirty="0" err="1"/>
              <a:t>virtual</a:t>
            </a:r>
            <a:r>
              <a:rPr lang="de-DE" dirty="0"/>
              <a:t>-reality- </a:t>
            </a:r>
            <a:r>
              <a:rPr lang="de-DE" dirty="0" err="1"/>
              <a:t>applications</a:t>
            </a:r>
            <a:r>
              <a:rPr lang="de-DE" dirty="0"/>
              <a:t>/</a:t>
            </a:r>
            <a:r>
              <a:rPr lang="de-DE" dirty="0" err="1"/>
              <a:t>business.html</a:t>
            </a:r>
            <a:r>
              <a:rPr lang="de-DE" dirty="0"/>
              <a:t> </a:t>
            </a:r>
          </a:p>
          <a:p>
            <a:endParaRPr lang="de-DE" dirty="0"/>
          </a:p>
          <a:p>
            <a:pPr marL="0" indent="0">
              <a:lnSpc>
                <a:spcPct val="120000"/>
              </a:lnSpc>
              <a:buNone/>
            </a:pPr>
            <a:endParaRPr lang="de-DE" b="1" dirty="0" smtClean="0"/>
          </a:p>
          <a:p>
            <a:pPr marL="0" indent="0">
              <a:lnSpc>
                <a:spcPct val="120000"/>
              </a:lnSpc>
              <a:buNone/>
            </a:pPr>
            <a:endParaRPr lang="de-DE" b="1" dirty="0"/>
          </a:p>
        </p:txBody>
      </p:sp>
      <p:sp>
        <p:nvSpPr>
          <p:cNvPr id="3" name="Titel 2"/>
          <p:cNvSpPr>
            <a:spLocks noGrp="1"/>
          </p:cNvSpPr>
          <p:nvPr>
            <p:ph type="title"/>
          </p:nvPr>
        </p:nvSpPr>
        <p:spPr/>
        <p:txBody>
          <a:bodyPr/>
          <a:lstStyle/>
          <a:p>
            <a:pPr>
              <a:lnSpc>
                <a:spcPct val="120000"/>
              </a:lnSpc>
            </a:pPr>
            <a:r>
              <a:rPr lang="en-US" dirty="0" smtClean="0"/>
              <a:t>VR/AR </a:t>
            </a:r>
            <a:r>
              <a:rPr lang="mr-IN" dirty="0"/>
              <a:t>–</a:t>
            </a:r>
            <a:r>
              <a:rPr lang="en-US" dirty="0"/>
              <a:t> </a:t>
            </a:r>
            <a:r>
              <a:rPr lang="en-US" dirty="0" smtClean="0"/>
              <a:t>Application Areas</a:t>
            </a:r>
            <a:endParaRPr lang="en-US" dirty="0"/>
          </a:p>
        </p:txBody>
      </p:sp>
      <p:pic>
        <p:nvPicPr>
          <p:cNvPr id="4" name="Bild 3"/>
          <p:cNvPicPr>
            <a:picLocks noChangeAspect="1"/>
          </p:cNvPicPr>
          <p:nvPr/>
        </p:nvPicPr>
        <p:blipFill>
          <a:blip r:embed="rId2"/>
          <a:stretch>
            <a:fillRect/>
          </a:stretch>
        </p:blipFill>
        <p:spPr>
          <a:xfrm>
            <a:off x="6228184" y="1628800"/>
            <a:ext cx="2454621" cy="1840966"/>
          </a:xfrm>
          <a:prstGeom prst="rect">
            <a:avLst/>
          </a:prstGeom>
        </p:spPr>
      </p:pic>
      <p:pic>
        <p:nvPicPr>
          <p:cNvPr id="5" name="Bild 4"/>
          <p:cNvPicPr>
            <a:picLocks noChangeAspect="1"/>
          </p:cNvPicPr>
          <p:nvPr/>
        </p:nvPicPr>
        <p:blipFill>
          <a:blip r:embed="rId3"/>
          <a:stretch>
            <a:fillRect/>
          </a:stretch>
        </p:blipFill>
        <p:spPr>
          <a:xfrm>
            <a:off x="6264587" y="3652731"/>
            <a:ext cx="2418218" cy="1821724"/>
          </a:xfrm>
          <a:prstGeom prst="rect">
            <a:avLst/>
          </a:prstGeom>
        </p:spPr>
      </p:pic>
    </p:spTree>
    <p:extLst>
      <p:ext uri="{BB962C8B-B14F-4D97-AF65-F5344CB8AC3E}">
        <p14:creationId xmlns:p14="http://schemas.microsoft.com/office/powerpoint/2010/main" val="135108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85000" lnSpcReduction="20000"/>
          </a:bodyPr>
          <a:lstStyle/>
          <a:p>
            <a:pPr marL="0" indent="0">
              <a:lnSpc>
                <a:spcPct val="120000"/>
              </a:lnSpc>
              <a:buNone/>
            </a:pPr>
            <a:r>
              <a:rPr lang="de-DE" b="1" dirty="0"/>
              <a:t>Short Description:</a:t>
            </a:r>
          </a:p>
          <a:p>
            <a:pPr marL="0" indent="0">
              <a:lnSpc>
                <a:spcPct val="120000"/>
              </a:lnSpc>
              <a:buNone/>
            </a:pPr>
            <a:r>
              <a:rPr lang="en-US" dirty="0" smtClean="0"/>
              <a:t>What technologies exist to interact with virtual reality? Provide an overview of input devices for virtual reality and what the future holds for them. </a:t>
            </a:r>
          </a:p>
          <a:p>
            <a:pPr marL="0" indent="0">
              <a:lnSpc>
                <a:spcPct val="120000"/>
              </a:lnSpc>
              <a:buNone/>
            </a:pPr>
            <a:endParaRPr lang="en-US" dirty="0"/>
          </a:p>
          <a:p>
            <a:pPr marL="0" indent="0">
              <a:lnSpc>
                <a:spcPct val="120000"/>
              </a:lnSpc>
              <a:buNone/>
            </a:pPr>
            <a:r>
              <a:rPr lang="de-DE" b="1" dirty="0"/>
              <a:t>References</a:t>
            </a:r>
            <a:r>
              <a:rPr lang="de-DE" b="1" dirty="0" smtClean="0"/>
              <a:t>:</a:t>
            </a:r>
          </a:p>
          <a:p>
            <a:pPr marL="0" indent="0">
              <a:lnSpc>
                <a:spcPct val="120000"/>
              </a:lnSpc>
              <a:buNone/>
            </a:pPr>
            <a:r>
              <a:rPr lang="en-GB" dirty="0" err="1"/>
              <a:t>Burdea</a:t>
            </a:r>
            <a:r>
              <a:rPr lang="en-GB" dirty="0"/>
              <a:t>, </a:t>
            </a:r>
            <a:r>
              <a:rPr lang="en-GB" dirty="0" err="1"/>
              <a:t>Grigore</a:t>
            </a:r>
            <a:r>
              <a:rPr lang="en-GB" dirty="0"/>
              <a:t>, Paul Richard, and Philippe </a:t>
            </a:r>
            <a:r>
              <a:rPr lang="en-GB" dirty="0" err="1"/>
              <a:t>Coiffet</a:t>
            </a:r>
            <a:r>
              <a:rPr lang="en-GB" dirty="0"/>
              <a:t>. "Multimodal virtual reality: Input‐output devices, system integration, and human factors." </a:t>
            </a:r>
            <a:r>
              <a:rPr lang="en-GB" i="1" dirty="0"/>
              <a:t>International Journal of Human‐Computer Interaction</a:t>
            </a:r>
            <a:r>
              <a:rPr lang="en-GB" dirty="0"/>
              <a:t> 8.1 (1996): 5-24</a:t>
            </a:r>
            <a:r>
              <a:rPr lang="en-GB" dirty="0" smtClean="0"/>
              <a:t>.</a:t>
            </a:r>
          </a:p>
          <a:p>
            <a:pPr marL="0" indent="0">
              <a:lnSpc>
                <a:spcPct val="120000"/>
              </a:lnSpc>
              <a:buNone/>
            </a:pPr>
            <a:endParaRPr lang="en-GB" b="1" dirty="0"/>
          </a:p>
          <a:p>
            <a:pPr marL="0" indent="0">
              <a:lnSpc>
                <a:spcPct val="120000"/>
              </a:lnSpc>
              <a:buNone/>
            </a:pPr>
            <a:r>
              <a:rPr lang="en-GB" dirty="0"/>
              <a:t>Cohen, Philip, et al. "Multimodal interaction for 2D and 3D environments [virtual reality]." </a:t>
            </a:r>
            <a:r>
              <a:rPr lang="en-GB" i="1" dirty="0"/>
              <a:t>IEEE Computer Graphics and Applications</a:t>
            </a:r>
            <a:r>
              <a:rPr lang="en-GB" dirty="0"/>
              <a:t> 19.4 (1999): 10-13.</a:t>
            </a:r>
            <a:endParaRPr lang="de-DE" b="1" dirty="0"/>
          </a:p>
        </p:txBody>
      </p:sp>
      <p:sp>
        <p:nvSpPr>
          <p:cNvPr id="3" name="Titel 2"/>
          <p:cNvSpPr>
            <a:spLocks noGrp="1"/>
          </p:cNvSpPr>
          <p:nvPr>
            <p:ph type="title"/>
          </p:nvPr>
        </p:nvSpPr>
        <p:spPr/>
        <p:txBody>
          <a:bodyPr/>
          <a:lstStyle/>
          <a:p>
            <a:pPr>
              <a:lnSpc>
                <a:spcPct val="120000"/>
              </a:lnSpc>
            </a:pPr>
            <a:r>
              <a:rPr lang="en-US" dirty="0" smtClean="0"/>
              <a:t>VR/AR </a:t>
            </a:r>
            <a:r>
              <a:rPr lang="mr-IN" dirty="0"/>
              <a:t>–</a:t>
            </a:r>
            <a:r>
              <a:rPr lang="en-US" dirty="0"/>
              <a:t> </a:t>
            </a:r>
            <a:r>
              <a:rPr lang="en-GB" dirty="0"/>
              <a:t>Input </a:t>
            </a:r>
            <a:r>
              <a:rPr lang="en-GB" dirty="0" smtClean="0"/>
              <a:t>Devices</a:t>
            </a:r>
            <a:endParaRPr lang="en-US" dirty="0"/>
          </a:p>
        </p:txBody>
      </p:sp>
      <p:pic>
        <p:nvPicPr>
          <p:cNvPr id="4" name="Bild 3"/>
          <p:cNvPicPr>
            <a:picLocks noChangeAspect="1"/>
          </p:cNvPicPr>
          <p:nvPr/>
        </p:nvPicPr>
        <p:blipFill>
          <a:blip r:embed="rId2"/>
          <a:stretch>
            <a:fillRect/>
          </a:stretch>
        </p:blipFill>
        <p:spPr>
          <a:xfrm>
            <a:off x="5581798" y="1395530"/>
            <a:ext cx="3096554" cy="2253010"/>
          </a:xfrm>
          <a:prstGeom prst="rect">
            <a:avLst/>
          </a:prstGeom>
        </p:spPr>
      </p:pic>
      <p:pic>
        <p:nvPicPr>
          <p:cNvPr id="5" name="Bild 4"/>
          <p:cNvPicPr>
            <a:picLocks noChangeAspect="1"/>
          </p:cNvPicPr>
          <p:nvPr/>
        </p:nvPicPr>
        <p:blipFill>
          <a:blip r:embed="rId3"/>
          <a:stretch>
            <a:fillRect/>
          </a:stretch>
        </p:blipFill>
        <p:spPr>
          <a:xfrm>
            <a:off x="5458867" y="3717032"/>
            <a:ext cx="3219485" cy="2228274"/>
          </a:xfrm>
          <a:prstGeom prst="rect">
            <a:avLst/>
          </a:prstGeom>
        </p:spPr>
      </p:pic>
    </p:spTree>
    <p:extLst>
      <p:ext uri="{BB962C8B-B14F-4D97-AF65-F5344CB8AC3E}">
        <p14:creationId xmlns:p14="http://schemas.microsoft.com/office/powerpoint/2010/main" val="87113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77500" lnSpcReduction="20000"/>
          </a:bodyPr>
          <a:lstStyle/>
          <a:p>
            <a:pPr marL="0" indent="0">
              <a:lnSpc>
                <a:spcPct val="120000"/>
              </a:lnSpc>
              <a:buNone/>
            </a:pPr>
            <a:r>
              <a:rPr lang="de-DE" b="1" dirty="0"/>
              <a:t>Short Description</a:t>
            </a:r>
            <a:r>
              <a:rPr lang="de-DE" b="1" dirty="0" smtClean="0"/>
              <a:t>: </a:t>
            </a:r>
            <a:endParaRPr lang="de-DE" dirty="0" smtClean="0"/>
          </a:p>
          <a:p>
            <a:pPr marL="0" indent="0">
              <a:lnSpc>
                <a:spcPct val="120000"/>
              </a:lnSpc>
              <a:buNone/>
            </a:pPr>
            <a:r>
              <a:rPr lang="de-DE" dirty="0" err="1" smtClean="0"/>
              <a:t>What</a:t>
            </a:r>
            <a:r>
              <a:rPr lang="de-DE" dirty="0" smtClean="0"/>
              <a:t> </a:t>
            </a:r>
            <a:r>
              <a:rPr lang="de-DE" dirty="0" err="1" smtClean="0"/>
              <a:t>technologies</a:t>
            </a:r>
            <a:r>
              <a:rPr lang="de-DE" dirty="0" smtClean="0"/>
              <a:t> </a:t>
            </a:r>
            <a:r>
              <a:rPr lang="de-DE" dirty="0" err="1" smtClean="0"/>
              <a:t>exist</a:t>
            </a:r>
            <a:r>
              <a:rPr lang="de-DE" dirty="0" smtClean="0"/>
              <a:t> </a:t>
            </a:r>
            <a:r>
              <a:rPr lang="de-DE" dirty="0" err="1" smtClean="0"/>
              <a:t>to</a:t>
            </a:r>
            <a:r>
              <a:rPr lang="de-DE" dirty="0" smtClean="0"/>
              <a:t> </a:t>
            </a:r>
            <a:r>
              <a:rPr lang="de-DE" dirty="0" err="1" smtClean="0"/>
              <a:t>enter</a:t>
            </a:r>
            <a:r>
              <a:rPr lang="de-DE" dirty="0" smtClean="0"/>
              <a:t> </a:t>
            </a:r>
            <a:r>
              <a:rPr lang="de-DE" dirty="0" err="1" smtClean="0"/>
              <a:t>virtual</a:t>
            </a:r>
            <a:r>
              <a:rPr lang="de-DE" dirty="0" smtClean="0"/>
              <a:t> </a:t>
            </a:r>
            <a:r>
              <a:rPr lang="de-DE" dirty="0" err="1" smtClean="0"/>
              <a:t>reality</a:t>
            </a:r>
            <a:r>
              <a:rPr lang="de-DE" dirty="0" smtClean="0"/>
              <a:t>? First, </a:t>
            </a:r>
            <a:r>
              <a:rPr lang="de-DE" dirty="0" err="1" smtClean="0"/>
              <a:t>define</a:t>
            </a:r>
            <a:r>
              <a:rPr lang="de-DE" dirty="0" smtClean="0"/>
              <a:t> </a:t>
            </a:r>
            <a:r>
              <a:rPr lang="de-DE" dirty="0" err="1" smtClean="0"/>
              <a:t>what</a:t>
            </a:r>
            <a:r>
              <a:rPr lang="de-DE" dirty="0" smtClean="0"/>
              <a:t> </a:t>
            </a:r>
            <a:r>
              <a:rPr lang="de-DE" dirty="0" err="1" smtClean="0"/>
              <a:t>types</a:t>
            </a:r>
            <a:r>
              <a:rPr lang="de-DE" dirty="0" smtClean="0"/>
              <a:t> </a:t>
            </a:r>
            <a:r>
              <a:rPr lang="de-DE" dirty="0" err="1" smtClean="0"/>
              <a:t>of</a:t>
            </a:r>
            <a:r>
              <a:rPr lang="de-DE" dirty="0" smtClean="0"/>
              <a:t> </a:t>
            </a:r>
            <a:r>
              <a:rPr lang="de-DE" dirty="0" err="1" smtClean="0"/>
              <a:t>virtual</a:t>
            </a:r>
            <a:r>
              <a:rPr lang="de-DE" dirty="0" smtClean="0"/>
              <a:t> </a:t>
            </a:r>
            <a:r>
              <a:rPr lang="de-DE" dirty="0" err="1" smtClean="0"/>
              <a:t>reality</a:t>
            </a:r>
            <a:r>
              <a:rPr lang="de-DE" dirty="0" smtClean="0"/>
              <a:t> </a:t>
            </a:r>
            <a:r>
              <a:rPr lang="de-DE" dirty="0" err="1" smtClean="0"/>
              <a:t>exist</a:t>
            </a:r>
            <a:r>
              <a:rPr lang="de-DE" dirty="0" smtClean="0"/>
              <a:t>, </a:t>
            </a:r>
            <a:r>
              <a:rPr lang="de-DE" dirty="0" err="1" smtClean="0"/>
              <a:t>then</a:t>
            </a:r>
            <a:r>
              <a:rPr lang="de-DE" dirty="0" smtClean="0"/>
              <a:t> </a:t>
            </a:r>
            <a:r>
              <a:rPr lang="de-DE" dirty="0" err="1" smtClean="0"/>
              <a:t>explore</a:t>
            </a:r>
            <a:r>
              <a:rPr lang="de-DE" dirty="0" smtClean="0"/>
              <a:t> </a:t>
            </a:r>
            <a:r>
              <a:rPr lang="de-DE" dirty="0" err="1" smtClean="0"/>
              <a:t>what</a:t>
            </a:r>
            <a:r>
              <a:rPr lang="de-DE" dirty="0" smtClean="0"/>
              <a:t> </a:t>
            </a:r>
            <a:r>
              <a:rPr lang="de-DE" dirty="0" err="1" smtClean="0"/>
              <a:t>technologies</a:t>
            </a:r>
            <a:r>
              <a:rPr lang="de-DE" dirty="0" smtClean="0"/>
              <a:t> </a:t>
            </a:r>
            <a:r>
              <a:rPr lang="de-DE" dirty="0" err="1" smtClean="0"/>
              <a:t>are</a:t>
            </a:r>
            <a:r>
              <a:rPr lang="de-DE" dirty="0" smtClean="0"/>
              <a:t> </a:t>
            </a:r>
            <a:r>
              <a:rPr lang="de-DE" dirty="0" err="1" smtClean="0"/>
              <a:t>available</a:t>
            </a:r>
            <a:r>
              <a:rPr lang="de-DE" dirty="0" smtClean="0"/>
              <a:t> </a:t>
            </a:r>
            <a:r>
              <a:rPr lang="de-DE" dirty="0" err="1" smtClean="0"/>
              <a:t>to</a:t>
            </a:r>
            <a:r>
              <a:rPr lang="de-DE" dirty="0" smtClean="0"/>
              <a:t> </a:t>
            </a:r>
            <a:r>
              <a:rPr lang="de-DE" dirty="0" err="1" smtClean="0"/>
              <a:t>immersive</a:t>
            </a:r>
            <a:r>
              <a:rPr lang="de-DE" dirty="0" smtClean="0"/>
              <a:t> </a:t>
            </a:r>
            <a:r>
              <a:rPr lang="de-DE" dirty="0" err="1" smtClean="0"/>
              <a:t>yourself</a:t>
            </a:r>
            <a:r>
              <a:rPr lang="de-DE" dirty="0" smtClean="0"/>
              <a:t> in </a:t>
            </a:r>
            <a:r>
              <a:rPr lang="de-DE" dirty="0" err="1" smtClean="0"/>
              <a:t>the</a:t>
            </a:r>
            <a:r>
              <a:rPr lang="de-DE" dirty="0" smtClean="0"/>
              <a:t> different </a:t>
            </a:r>
            <a:r>
              <a:rPr lang="de-DE" dirty="0" err="1" smtClean="0"/>
              <a:t>virtual</a:t>
            </a:r>
            <a:r>
              <a:rPr lang="de-DE" dirty="0" smtClean="0"/>
              <a:t> </a:t>
            </a:r>
            <a:r>
              <a:rPr lang="de-DE" dirty="0" err="1" smtClean="0"/>
              <a:t>realities</a:t>
            </a:r>
            <a:r>
              <a:rPr lang="de-DE" dirty="0" smtClean="0"/>
              <a:t>. </a:t>
            </a:r>
            <a:r>
              <a:rPr lang="de-DE" dirty="0" err="1" smtClean="0"/>
              <a:t>What</a:t>
            </a:r>
            <a:r>
              <a:rPr lang="de-DE" dirty="0" smtClean="0"/>
              <a:t> </a:t>
            </a:r>
            <a:r>
              <a:rPr lang="de-DE" dirty="0" err="1" smtClean="0"/>
              <a:t>differentiates</a:t>
            </a:r>
            <a:r>
              <a:rPr lang="de-DE" dirty="0" smtClean="0"/>
              <a:t> </a:t>
            </a:r>
            <a:r>
              <a:rPr lang="de-DE" dirty="0" err="1" smtClean="0"/>
              <a:t>the</a:t>
            </a:r>
            <a:r>
              <a:rPr lang="de-DE" dirty="0" smtClean="0"/>
              <a:t> </a:t>
            </a:r>
            <a:r>
              <a:rPr lang="de-DE" dirty="0" err="1" smtClean="0"/>
              <a:t>technologies</a:t>
            </a:r>
            <a:r>
              <a:rPr lang="de-DE" dirty="0" smtClean="0"/>
              <a:t> </a:t>
            </a:r>
            <a:r>
              <a:rPr lang="de-DE" dirty="0" err="1" smtClean="0"/>
              <a:t>from</a:t>
            </a:r>
            <a:r>
              <a:rPr lang="de-DE" dirty="0" smtClean="0"/>
              <a:t> </a:t>
            </a:r>
            <a:r>
              <a:rPr lang="de-DE" dirty="0" err="1" smtClean="0"/>
              <a:t>each</a:t>
            </a:r>
            <a:r>
              <a:rPr lang="de-DE" dirty="0" smtClean="0"/>
              <a:t> </a:t>
            </a:r>
            <a:r>
              <a:rPr lang="de-DE" dirty="0" err="1" smtClean="0"/>
              <a:t>other</a:t>
            </a:r>
            <a:r>
              <a:rPr lang="de-DE" dirty="0" smtClean="0"/>
              <a:t> (</a:t>
            </a:r>
            <a:r>
              <a:rPr lang="de-DE" dirty="0" err="1" smtClean="0"/>
              <a:t>advantages</a:t>
            </a:r>
            <a:r>
              <a:rPr lang="de-DE" dirty="0" smtClean="0"/>
              <a:t> </a:t>
            </a:r>
            <a:r>
              <a:rPr lang="de-DE" dirty="0" err="1" smtClean="0"/>
              <a:t>and</a:t>
            </a:r>
            <a:r>
              <a:rPr lang="de-DE" dirty="0" smtClean="0"/>
              <a:t> </a:t>
            </a:r>
            <a:r>
              <a:rPr lang="de-DE" dirty="0" err="1" smtClean="0"/>
              <a:t>disadvantages</a:t>
            </a:r>
            <a:r>
              <a:rPr lang="de-DE" dirty="0" smtClean="0"/>
              <a:t>)? </a:t>
            </a:r>
            <a:r>
              <a:rPr lang="de-DE" dirty="0" err="1" smtClean="0"/>
              <a:t>Provide</a:t>
            </a:r>
            <a:r>
              <a:rPr lang="de-DE" dirty="0" smtClean="0"/>
              <a:t> a </a:t>
            </a:r>
            <a:r>
              <a:rPr lang="de-DE" dirty="0" err="1" smtClean="0"/>
              <a:t>brief</a:t>
            </a:r>
            <a:r>
              <a:rPr lang="de-DE" dirty="0" smtClean="0"/>
              <a:t> </a:t>
            </a:r>
            <a:r>
              <a:rPr lang="de-DE" dirty="0" err="1" smtClean="0"/>
              <a:t>technical</a:t>
            </a:r>
            <a:r>
              <a:rPr lang="de-DE" dirty="0" smtClean="0"/>
              <a:t> </a:t>
            </a:r>
            <a:r>
              <a:rPr lang="de-DE" dirty="0" err="1" smtClean="0"/>
              <a:t>description</a:t>
            </a:r>
            <a:r>
              <a:rPr lang="de-DE" dirty="0" smtClean="0"/>
              <a:t> </a:t>
            </a:r>
            <a:r>
              <a:rPr lang="de-DE" dirty="0" err="1" smtClean="0"/>
              <a:t>of</a:t>
            </a:r>
            <a:r>
              <a:rPr lang="de-DE" dirty="0" smtClean="0"/>
              <a:t> </a:t>
            </a:r>
            <a:r>
              <a:rPr lang="de-DE" dirty="0" err="1" smtClean="0"/>
              <a:t>each</a:t>
            </a:r>
            <a:r>
              <a:rPr lang="de-DE" dirty="0" smtClean="0"/>
              <a:t> </a:t>
            </a:r>
            <a:r>
              <a:rPr lang="de-DE" dirty="0" err="1" smtClean="0"/>
              <a:t>of</a:t>
            </a:r>
            <a:r>
              <a:rPr lang="de-DE" dirty="0" smtClean="0"/>
              <a:t> </a:t>
            </a:r>
            <a:r>
              <a:rPr lang="de-DE" dirty="0" err="1" smtClean="0"/>
              <a:t>the</a:t>
            </a:r>
            <a:r>
              <a:rPr lang="de-DE" dirty="0" smtClean="0"/>
              <a:t> </a:t>
            </a:r>
            <a:r>
              <a:rPr lang="de-DE" dirty="0" err="1" smtClean="0"/>
              <a:t>technologies</a:t>
            </a:r>
            <a:r>
              <a:rPr lang="de-DE" dirty="0" smtClean="0"/>
              <a:t>.</a:t>
            </a:r>
            <a:endParaRPr lang="de-DE" dirty="0"/>
          </a:p>
          <a:p>
            <a:pPr marL="0" indent="0">
              <a:lnSpc>
                <a:spcPct val="120000"/>
              </a:lnSpc>
              <a:buNone/>
            </a:pPr>
            <a:endParaRPr lang="en-US" dirty="0"/>
          </a:p>
          <a:p>
            <a:pPr marL="0" indent="0">
              <a:lnSpc>
                <a:spcPct val="120000"/>
              </a:lnSpc>
              <a:buNone/>
            </a:pPr>
            <a:r>
              <a:rPr lang="de-DE" b="1" dirty="0"/>
              <a:t>References</a:t>
            </a:r>
            <a:r>
              <a:rPr lang="de-DE" b="1" dirty="0" smtClean="0"/>
              <a:t>:</a:t>
            </a:r>
          </a:p>
          <a:p>
            <a:r>
              <a:rPr lang="de-DE" dirty="0"/>
              <a:t>[1] Sherman, W.R., Craig, A.B.: Understanding Virtual Reality – Interface, </a:t>
            </a:r>
            <a:r>
              <a:rPr lang="de-DE" dirty="0" err="1"/>
              <a:t>Application</a:t>
            </a:r>
            <a:r>
              <a:rPr lang="de-DE" dirty="0"/>
              <a:t> </a:t>
            </a:r>
            <a:r>
              <a:rPr lang="de-DE" dirty="0" err="1"/>
              <a:t>and</a:t>
            </a:r>
            <a:r>
              <a:rPr lang="de-DE" dirty="0"/>
              <a:t> Design. USA: </a:t>
            </a:r>
            <a:r>
              <a:rPr lang="de-DE" dirty="0" err="1"/>
              <a:t>Elsevier</a:t>
            </a:r>
            <a:r>
              <a:rPr lang="de-DE" dirty="0"/>
              <a:t> Science, 2003. ISBN 155860-353-0. </a:t>
            </a:r>
          </a:p>
          <a:p>
            <a:r>
              <a:rPr lang="de-DE" dirty="0"/>
              <a:t>[2]  </a:t>
            </a:r>
            <a:r>
              <a:rPr lang="de-DE" dirty="0" err="1"/>
              <a:t>Mazuryk</a:t>
            </a:r>
            <a:r>
              <a:rPr lang="de-DE" dirty="0"/>
              <a:t>, T., </a:t>
            </a:r>
            <a:r>
              <a:rPr lang="de-DE" dirty="0" err="1"/>
              <a:t>Gervautz</a:t>
            </a:r>
            <a:r>
              <a:rPr lang="de-DE" dirty="0"/>
              <a:t>, M.: Virtual </a:t>
            </a:r>
            <a:r>
              <a:rPr lang="de-DE" dirty="0" err="1"/>
              <a:t>reality</a:t>
            </a:r>
            <a:r>
              <a:rPr lang="de-DE" dirty="0"/>
              <a:t> – </a:t>
            </a:r>
            <a:r>
              <a:rPr lang="de-DE" dirty="0" err="1"/>
              <a:t>History</a:t>
            </a:r>
            <a:r>
              <a:rPr lang="de-DE" dirty="0"/>
              <a:t>, </a:t>
            </a:r>
            <a:r>
              <a:rPr lang="de-DE" dirty="0" err="1"/>
              <a:t>Applications</a:t>
            </a:r>
            <a:r>
              <a:rPr lang="de-DE" dirty="0"/>
              <a:t>, Technology </a:t>
            </a:r>
            <a:r>
              <a:rPr lang="de-DE" dirty="0" err="1"/>
              <a:t>and</a:t>
            </a:r>
            <a:r>
              <a:rPr lang="de-DE" dirty="0"/>
              <a:t> Future. Vienna: Vienna Institute </a:t>
            </a:r>
            <a:r>
              <a:rPr lang="de-DE" dirty="0" err="1"/>
              <a:t>of</a:t>
            </a:r>
            <a:r>
              <a:rPr lang="de-DE" dirty="0"/>
              <a:t> Technology, Institute </a:t>
            </a:r>
            <a:r>
              <a:rPr lang="de-DE" dirty="0" err="1"/>
              <a:t>of</a:t>
            </a:r>
            <a:r>
              <a:rPr lang="de-DE" dirty="0"/>
              <a:t> Computer Graphics. </a:t>
            </a:r>
            <a:r>
              <a:rPr lang="de-DE" dirty="0" err="1"/>
              <a:t>Available</a:t>
            </a:r>
            <a:r>
              <a:rPr lang="de-DE" dirty="0"/>
              <a:t> on http://</a:t>
            </a:r>
            <a:r>
              <a:rPr lang="de-DE" dirty="0" err="1"/>
              <a:t>www.cg.tuwien.ac.at</a:t>
            </a:r>
            <a:r>
              <a:rPr lang="de-DE" dirty="0"/>
              <a:t> </a:t>
            </a:r>
          </a:p>
          <a:p>
            <a:pPr marL="0" indent="0">
              <a:lnSpc>
                <a:spcPct val="120000"/>
              </a:lnSpc>
              <a:buNone/>
            </a:pPr>
            <a:endParaRPr lang="de-DE" b="1" dirty="0" smtClean="0"/>
          </a:p>
          <a:p>
            <a:pPr marL="0" indent="0">
              <a:lnSpc>
                <a:spcPct val="120000"/>
              </a:lnSpc>
              <a:buNone/>
            </a:pPr>
            <a:endParaRPr lang="de-DE" b="1" dirty="0"/>
          </a:p>
        </p:txBody>
      </p:sp>
      <p:sp>
        <p:nvSpPr>
          <p:cNvPr id="3" name="Titel 2"/>
          <p:cNvSpPr>
            <a:spLocks noGrp="1"/>
          </p:cNvSpPr>
          <p:nvPr>
            <p:ph type="title"/>
          </p:nvPr>
        </p:nvSpPr>
        <p:spPr/>
        <p:txBody>
          <a:bodyPr/>
          <a:lstStyle/>
          <a:p>
            <a:pPr>
              <a:lnSpc>
                <a:spcPct val="120000"/>
              </a:lnSpc>
            </a:pPr>
            <a:r>
              <a:rPr lang="en-US" dirty="0" smtClean="0"/>
              <a:t>VR/AR </a:t>
            </a:r>
            <a:r>
              <a:rPr lang="mr-IN" dirty="0" smtClean="0"/>
              <a:t>–</a:t>
            </a:r>
            <a:r>
              <a:rPr lang="en-GB" dirty="0" smtClean="0"/>
              <a:t>Display </a:t>
            </a:r>
            <a:r>
              <a:rPr lang="en-GB" dirty="0"/>
              <a:t>Technology</a:t>
            </a:r>
            <a:endParaRPr lang="en-US" dirty="0"/>
          </a:p>
        </p:txBody>
      </p:sp>
      <p:pic>
        <p:nvPicPr>
          <p:cNvPr id="4" name="Bild 3"/>
          <p:cNvPicPr>
            <a:picLocks noChangeAspect="1"/>
          </p:cNvPicPr>
          <p:nvPr/>
        </p:nvPicPr>
        <p:blipFill>
          <a:blip r:embed="rId2"/>
          <a:stretch>
            <a:fillRect/>
          </a:stretch>
        </p:blipFill>
        <p:spPr>
          <a:xfrm>
            <a:off x="5796136" y="1628800"/>
            <a:ext cx="2868953" cy="1613786"/>
          </a:xfrm>
          <a:prstGeom prst="rect">
            <a:avLst/>
          </a:prstGeom>
        </p:spPr>
      </p:pic>
      <p:pic>
        <p:nvPicPr>
          <p:cNvPr id="5" name="Bild 4"/>
          <p:cNvPicPr>
            <a:picLocks noChangeAspect="1"/>
          </p:cNvPicPr>
          <p:nvPr/>
        </p:nvPicPr>
        <p:blipFill>
          <a:blip r:embed="rId3"/>
          <a:stretch>
            <a:fillRect/>
          </a:stretch>
        </p:blipFill>
        <p:spPr>
          <a:xfrm>
            <a:off x="5809827" y="3645023"/>
            <a:ext cx="2855261" cy="1904459"/>
          </a:xfrm>
          <a:prstGeom prst="rect">
            <a:avLst/>
          </a:prstGeom>
        </p:spPr>
      </p:pic>
    </p:spTree>
    <p:extLst>
      <p:ext uri="{BB962C8B-B14F-4D97-AF65-F5344CB8AC3E}">
        <p14:creationId xmlns:p14="http://schemas.microsoft.com/office/powerpoint/2010/main" val="176014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81498" y="2199506"/>
            <a:ext cx="5198614" cy="4176464"/>
          </a:xfrm>
        </p:spPr>
        <p:txBody>
          <a:bodyPr anchor="t" anchorCtr="0">
            <a:normAutofit fontScale="62500" lnSpcReduction="20000"/>
          </a:bodyPr>
          <a:lstStyle/>
          <a:p>
            <a:pPr marL="0" indent="0">
              <a:lnSpc>
                <a:spcPct val="120000"/>
              </a:lnSpc>
              <a:buNone/>
            </a:pPr>
            <a:r>
              <a:rPr lang="de-DE" b="1" dirty="0"/>
              <a:t>Short Description:</a:t>
            </a:r>
          </a:p>
          <a:p>
            <a:pPr marL="0" indent="0">
              <a:lnSpc>
                <a:spcPct val="120000"/>
              </a:lnSpc>
              <a:buNone/>
            </a:pPr>
            <a:r>
              <a:rPr lang="en-US" dirty="0" smtClean="0"/>
              <a:t>Presence and Immersion are two of the key terms when measuring good virtual reality systems. What do these terms mean and why are the important tools of measurement? What sub categories of presence exist (e.g. spatial presence)? </a:t>
            </a:r>
            <a:endParaRPr lang="en-US" dirty="0"/>
          </a:p>
          <a:p>
            <a:pPr marL="0" indent="0">
              <a:lnSpc>
                <a:spcPct val="120000"/>
              </a:lnSpc>
              <a:buNone/>
            </a:pPr>
            <a:r>
              <a:rPr lang="de-DE" b="1" dirty="0"/>
              <a:t>References</a:t>
            </a:r>
            <a:r>
              <a:rPr lang="de-DE" b="1" dirty="0" smtClean="0"/>
              <a:t>:</a:t>
            </a:r>
          </a:p>
          <a:p>
            <a:pPr marL="0" indent="0">
              <a:lnSpc>
                <a:spcPct val="120000"/>
              </a:lnSpc>
              <a:buNone/>
            </a:pPr>
            <a:r>
              <a:rPr lang="en-GB" dirty="0"/>
              <a:t>Barfield, Woodrow, et al. "Presence and performance within virtual environments." </a:t>
            </a:r>
            <a:r>
              <a:rPr lang="en-GB" i="1" dirty="0"/>
              <a:t>Virtual environments and advanced interface design</a:t>
            </a:r>
            <a:r>
              <a:rPr lang="en-GB" dirty="0"/>
              <a:t> (1995): 473-513</a:t>
            </a:r>
            <a:r>
              <a:rPr lang="en-GB" dirty="0" smtClean="0"/>
              <a:t>.</a:t>
            </a:r>
          </a:p>
          <a:p>
            <a:pPr marL="0" indent="0">
              <a:lnSpc>
                <a:spcPct val="120000"/>
              </a:lnSpc>
              <a:buNone/>
            </a:pPr>
            <a:endParaRPr lang="en-GB" b="1" dirty="0"/>
          </a:p>
          <a:p>
            <a:pPr marL="0" indent="0">
              <a:lnSpc>
                <a:spcPct val="120000"/>
              </a:lnSpc>
              <a:buNone/>
            </a:pPr>
            <a:r>
              <a:rPr lang="en-GB" dirty="0"/>
              <a:t>Slater, Mel, and Sylvia Wilbur. "A framework for immersive virtual environments (FIVE): Speculations on the role of presence in virtual environments." </a:t>
            </a:r>
            <a:r>
              <a:rPr lang="en-GB" i="1" dirty="0"/>
              <a:t>Presence: </a:t>
            </a:r>
            <a:r>
              <a:rPr lang="en-GB" i="1" dirty="0" err="1"/>
              <a:t>Teleoperators</a:t>
            </a:r>
            <a:r>
              <a:rPr lang="en-GB" i="1" dirty="0"/>
              <a:t> and virtual environments</a:t>
            </a:r>
            <a:r>
              <a:rPr lang="en-GB" dirty="0"/>
              <a:t> 6.6 (1997): 603-616</a:t>
            </a:r>
            <a:r>
              <a:rPr lang="en-GB" dirty="0" smtClean="0"/>
              <a:t>.</a:t>
            </a:r>
          </a:p>
          <a:p>
            <a:pPr marL="0" indent="0">
              <a:lnSpc>
                <a:spcPct val="120000"/>
              </a:lnSpc>
              <a:buNone/>
            </a:pPr>
            <a:endParaRPr lang="en-GB" b="1" dirty="0"/>
          </a:p>
          <a:p>
            <a:pPr marL="0" indent="0">
              <a:lnSpc>
                <a:spcPct val="120000"/>
              </a:lnSpc>
              <a:buNone/>
            </a:pPr>
            <a:r>
              <a:rPr lang="en-GB" dirty="0" err="1"/>
              <a:t>Ravaja</a:t>
            </a:r>
            <a:r>
              <a:rPr lang="en-GB" dirty="0"/>
              <a:t>, N., </a:t>
            </a:r>
            <a:r>
              <a:rPr lang="en-GB" dirty="0" err="1"/>
              <a:t>Laarni</a:t>
            </a:r>
            <a:r>
              <a:rPr lang="en-GB" dirty="0"/>
              <a:t>, J., </a:t>
            </a:r>
            <a:r>
              <a:rPr lang="en-GB" dirty="0" err="1"/>
              <a:t>Saari</a:t>
            </a:r>
            <a:r>
              <a:rPr lang="en-GB" dirty="0"/>
              <a:t>, T., </a:t>
            </a:r>
            <a:r>
              <a:rPr lang="en-GB" dirty="0" err="1"/>
              <a:t>Kallinen</a:t>
            </a:r>
            <a:r>
              <a:rPr lang="en-GB" dirty="0"/>
              <a:t>, K., </a:t>
            </a:r>
            <a:r>
              <a:rPr lang="en-GB" dirty="0" err="1"/>
              <a:t>Salminen</a:t>
            </a:r>
            <a:r>
              <a:rPr lang="en-GB" dirty="0"/>
              <a:t>, M., </a:t>
            </a:r>
            <a:r>
              <a:rPr lang="en-GB" dirty="0" err="1"/>
              <a:t>Holopainen</a:t>
            </a:r>
            <a:r>
              <a:rPr lang="en-GB" dirty="0"/>
              <a:t>, J., &amp; </a:t>
            </a:r>
            <a:r>
              <a:rPr lang="en-GB" dirty="0" err="1"/>
              <a:t>Järvinen</a:t>
            </a:r>
            <a:r>
              <a:rPr lang="en-GB" dirty="0"/>
              <a:t>, A. (2004). Spatial presence and emotional responses to success in a video game: A psychophysiological study. </a:t>
            </a:r>
            <a:r>
              <a:rPr lang="en-GB" i="1" dirty="0"/>
              <a:t>Proceedings of the PRESENCE</a:t>
            </a:r>
            <a:r>
              <a:rPr lang="en-GB" dirty="0"/>
              <a:t>, 112-116.</a:t>
            </a:r>
            <a:endParaRPr lang="de-DE" b="1" dirty="0" smtClean="0"/>
          </a:p>
          <a:p>
            <a:pPr marL="0" indent="0">
              <a:lnSpc>
                <a:spcPct val="120000"/>
              </a:lnSpc>
              <a:buNone/>
            </a:pPr>
            <a:endParaRPr lang="de-DE" b="1" dirty="0"/>
          </a:p>
        </p:txBody>
      </p:sp>
      <p:sp>
        <p:nvSpPr>
          <p:cNvPr id="3" name="Titel 2"/>
          <p:cNvSpPr>
            <a:spLocks noGrp="1"/>
          </p:cNvSpPr>
          <p:nvPr>
            <p:ph type="title"/>
          </p:nvPr>
        </p:nvSpPr>
        <p:spPr/>
        <p:txBody>
          <a:bodyPr/>
          <a:lstStyle/>
          <a:p>
            <a:pPr>
              <a:lnSpc>
                <a:spcPct val="120000"/>
              </a:lnSpc>
            </a:pPr>
            <a:r>
              <a:rPr lang="en-US" dirty="0" smtClean="0"/>
              <a:t>VR/AR </a:t>
            </a:r>
            <a:r>
              <a:rPr lang="mr-IN" dirty="0" smtClean="0"/>
              <a:t>–</a:t>
            </a:r>
            <a:r>
              <a:rPr lang="en-GB" dirty="0" smtClean="0"/>
              <a:t>Presence and Immersion</a:t>
            </a:r>
            <a:endParaRPr lang="en-US" dirty="0"/>
          </a:p>
        </p:txBody>
      </p:sp>
    </p:spTree>
    <p:extLst>
      <p:ext uri="{BB962C8B-B14F-4D97-AF65-F5344CB8AC3E}">
        <p14:creationId xmlns:p14="http://schemas.microsoft.com/office/powerpoint/2010/main" val="1114768264"/>
      </p:ext>
    </p:extLst>
  </p:cSld>
  <p:clrMapOvr>
    <a:masterClrMapping/>
  </p:clrMapOvr>
</p:sld>
</file>

<file path=ppt/theme/theme1.xml><?xml version="1.0" encoding="utf-8"?>
<a:theme xmlns:a="http://schemas.openxmlformats.org/drawingml/2006/main" name="praesentationsvorlage_blanco1">
  <a:themeElements>
    <a:clrScheme name="Benutzerdefiniert 3">
      <a:dk1>
        <a:srgbClr val="000000"/>
      </a:dk1>
      <a:lt1>
        <a:srgbClr val="FFFFFF"/>
      </a:lt1>
      <a:dk2>
        <a:srgbClr val="009440"/>
      </a:dk2>
      <a:lt2>
        <a:srgbClr val="C0C0C0"/>
      </a:lt2>
      <a:accent1>
        <a:srgbClr val="009440"/>
      </a:accent1>
      <a:accent2>
        <a:srgbClr val="025DA3"/>
      </a:accent2>
      <a:accent3>
        <a:srgbClr val="D98E00"/>
      </a:accent3>
      <a:accent4>
        <a:srgbClr val="FEE000"/>
      </a:accent4>
      <a:accent5>
        <a:srgbClr val="919191"/>
      </a:accent5>
      <a:accent6>
        <a:srgbClr val="C0C0C0"/>
      </a:accent6>
      <a:hlink>
        <a:srgbClr val="00A151"/>
      </a:hlink>
      <a:folHlink>
        <a:srgbClr val="569471"/>
      </a:folHlink>
    </a:clrScheme>
    <a:fontScheme name="VISUS">
      <a:majorFont>
        <a:latin typeface="Segoe UI Light"/>
        <a:ea typeface=""/>
        <a:cs typeface=""/>
      </a:majorFont>
      <a:minorFont>
        <a:latin typeface="Segoe U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s-master-slim.potx" id="{C6779D3B-13DD-6545-A2FB-D882A8C5E528}" vid="{322DD92C-12FB-9041-93D0-F86F3A92F98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hs-master-slim</Template>
  <TotalTime>0</TotalTime>
  <Words>1871</Words>
  <Application>Microsoft Macintosh PowerPoint</Application>
  <PresentationFormat>Bildschirmpräsentation (4:3)</PresentationFormat>
  <Paragraphs>171</Paragraphs>
  <Slides>19</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19</vt:i4>
      </vt:variant>
    </vt:vector>
  </HeadingPairs>
  <TitlesOfParts>
    <vt:vector size="27" baseType="lpstr">
      <vt:lpstr>Arial</vt:lpstr>
      <vt:lpstr>Calibri</vt:lpstr>
      <vt:lpstr>LMU CompatilFact</vt:lpstr>
      <vt:lpstr>LMU CompatilFact Normal</vt:lpstr>
      <vt:lpstr>Segoe UI</vt:lpstr>
      <vt:lpstr>Segoe UI Light</vt:lpstr>
      <vt:lpstr>Wingdings</vt:lpstr>
      <vt:lpstr>praesentationsvorlage_blanco1</vt:lpstr>
      <vt:lpstr>Different aspects of virtual reality</vt:lpstr>
      <vt:lpstr>Übersicht</vt:lpstr>
      <vt:lpstr>Organisatorisches  </vt:lpstr>
      <vt:lpstr>Organisatorisches</vt:lpstr>
      <vt:lpstr>Zeitplan</vt:lpstr>
      <vt:lpstr>VR/AR – Application Areas</vt:lpstr>
      <vt:lpstr>VR/AR – Input Devices</vt:lpstr>
      <vt:lpstr>VR/AR –Display Technology</vt:lpstr>
      <vt:lpstr>VR/AR –Presence and Immersion</vt:lpstr>
      <vt:lpstr>VR – Driving Simulator</vt:lpstr>
      <vt:lpstr>VR supporting the innovation process </vt:lpstr>
      <vt:lpstr>Evaluating Perceived Control and Authorship in Virtual Reality</vt:lpstr>
      <vt:lpstr>User-centered Evaluation of Personalized Systems for VR</vt:lpstr>
      <vt:lpstr>WebVR – Past, Present, Future</vt:lpstr>
      <vt:lpstr>Robots &amp; VR</vt:lpstr>
      <vt:lpstr>Electric Muscle Stimulation in VR</vt:lpstr>
      <vt:lpstr>VR – Spatial Sound</vt:lpstr>
      <vt:lpstr>VR/AR –Motion / Simulator sickness</vt:lpstr>
      <vt:lpstr>VR/AR – Agent Representation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Interacting with Robots and Intelligent Systems</dc:title>
  <dc:creator>Bastian Pfleging</dc:creator>
  <cp:lastModifiedBy>Microsoft Office-Anwender</cp:lastModifiedBy>
  <cp:revision>36</cp:revision>
  <cp:lastPrinted>2017-04-26T09:15:11Z</cp:lastPrinted>
  <dcterms:created xsi:type="dcterms:W3CDTF">2016-07-13T15:08:56Z</dcterms:created>
  <dcterms:modified xsi:type="dcterms:W3CDTF">2017-07-26T08:27:36Z</dcterms:modified>
</cp:coreProperties>
</file>